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fntdata" ContentType="application/x-fontdata"/>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p:sldMasterIdLst>
    <p:sldMasterId id="2147483693" r:id="rId1"/>
  </p:sldMasterIdLst>
  <p:notesMasterIdLst>
    <p:notesMasterId r:id="rId30"/>
  </p:notesMasterIdLst>
  <p:sldIdLst>
    <p:sldId id="900" r:id="rId2"/>
    <p:sldId id="873" r:id="rId3"/>
    <p:sldId id="874" r:id="rId4"/>
    <p:sldId id="870" r:id="rId5"/>
    <p:sldId id="871" r:id="rId6"/>
    <p:sldId id="875" r:id="rId7"/>
    <p:sldId id="877" r:id="rId8"/>
    <p:sldId id="878" r:id="rId9"/>
    <p:sldId id="879" r:id="rId10"/>
    <p:sldId id="880" r:id="rId11"/>
    <p:sldId id="881" r:id="rId12"/>
    <p:sldId id="882" r:id="rId13"/>
    <p:sldId id="884" r:id="rId14"/>
    <p:sldId id="883" r:id="rId15"/>
    <p:sldId id="876" r:id="rId16"/>
    <p:sldId id="885" r:id="rId17"/>
    <p:sldId id="886" r:id="rId18"/>
    <p:sldId id="887" r:id="rId19"/>
    <p:sldId id="888" r:id="rId20"/>
    <p:sldId id="889" r:id="rId21"/>
    <p:sldId id="890" r:id="rId22"/>
    <p:sldId id="891" r:id="rId23"/>
    <p:sldId id="895" r:id="rId24"/>
    <p:sldId id="896" r:id="rId25"/>
    <p:sldId id="897" r:id="rId26"/>
    <p:sldId id="899" r:id="rId27"/>
    <p:sldId id="892" r:id="rId28"/>
    <p:sldId id="893" r:id="rId29"/>
  </p:sldIdLst>
  <p:sldSz cx="9906000" cy="6858000" type="A4"/>
  <p:notesSz cx="7099300" cy="10234613"/>
  <p:embeddedFontLst>
    <p:embeddedFont>
      <p:font typeface="Wingdings 3" panose="05040102010807070707" pitchFamily="18" charset="2"/>
      <p:regular r:id="rId31"/>
    </p:embeddedFont>
    <p:embeddedFont>
      <p:font typeface="ＭＳ Ｐゴシック" panose="020B0600070205080204" pitchFamily="34" charset="-128"/>
      <p:regular r:id="rId32"/>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3" orient="horz" pos="3906" userDrawn="1">
          <p15:clr>
            <a:srgbClr val="A4A3A4"/>
          </p15:clr>
        </p15:guide>
        <p15:guide id="4" orient="horz" pos="1888" userDrawn="1">
          <p15:clr>
            <a:srgbClr val="A4A3A4"/>
          </p15:clr>
        </p15:guide>
        <p15:guide id="5" pos="3908" userDrawn="1">
          <p15:clr>
            <a:srgbClr val="A4A3A4"/>
          </p15:clr>
        </p15:guide>
        <p15:guide id="6" orient="horz" pos="1388">
          <p15:clr>
            <a:srgbClr val="A4A3A4"/>
          </p15:clr>
        </p15:guide>
        <p15:guide id="7" pos="3120">
          <p15:clr>
            <a:srgbClr val="A4A3A4"/>
          </p15:clr>
        </p15:guide>
        <p15:guide id="8" pos="3175">
          <p15:clr>
            <a:srgbClr val="A4A3A4"/>
          </p15:clr>
        </p15:guide>
        <p15:guide id="9" pos="501">
          <p15:clr>
            <a:srgbClr val="A4A3A4"/>
          </p15:clr>
        </p15:guide>
        <p15:guide id="10" pos="599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BE0D"/>
    <a:srgbClr val="000000"/>
    <a:srgbClr val="3F4C6C"/>
    <a:srgbClr val="6C97AE"/>
    <a:srgbClr val="8B5261"/>
    <a:srgbClr val="B7AD47"/>
    <a:srgbClr val="EB8667"/>
    <a:srgbClr val="BDBEBE"/>
    <a:srgbClr val="97BE0D"/>
    <a:srgbClr val="009A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50" autoAdjust="0"/>
    <p:restoredTop sz="95377" autoAdjust="0"/>
  </p:normalViewPr>
  <p:slideViewPr>
    <p:cSldViewPr snapToGrid="0">
      <p:cViewPr varScale="1">
        <p:scale>
          <a:sx n="126" d="100"/>
          <a:sy n="126" d="100"/>
        </p:scale>
        <p:origin x="798" y="132"/>
      </p:cViewPr>
      <p:guideLst>
        <p:guide pos="3840"/>
        <p:guide orient="horz" pos="3906"/>
        <p:guide orient="horz" pos="1888"/>
        <p:guide pos="3908"/>
        <p:guide orient="horz" pos="1388"/>
        <p:guide pos="3120"/>
        <p:guide pos="3175"/>
        <p:guide pos="501"/>
        <p:guide pos="5991"/>
      </p:guideLst>
    </p:cSldViewPr>
  </p:slideViewPr>
  <p:outlineViewPr>
    <p:cViewPr>
      <p:scale>
        <a:sx n="75" d="100"/>
        <a:sy n="75" d="100"/>
      </p:scale>
      <p:origin x="0" y="-595"/>
    </p:cViewPr>
  </p:outlin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image" Target="../media/image6.emf"/><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9.e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image" Target="../media/image36.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image" Target="../media/image12.emf"/><Relationship Id="rId4" Type="http://schemas.openxmlformats.org/officeDocument/2006/relationships/image" Target="../media/image15.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image" Target="../media/image16.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image" Target="../media/image19.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image" Target="../media/image22.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image" Target="../media/image25.e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image" Target="../media/image28.emf"/><Relationship Id="rId4" Type="http://schemas.openxmlformats.org/officeDocument/2006/relationships/image" Target="../media/image31.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image" Target="../media/image32.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image" Target="../media/image3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atin typeface="Arial" panose="020B0604020202020204" pitchFamily="34" charset="0"/>
              </a:defRPr>
            </a:lvl1pPr>
          </a:lstStyle>
          <a:p>
            <a:endParaRPr lang="en-GB" dirty="0"/>
          </a:p>
        </p:txBody>
      </p:sp>
      <p:sp>
        <p:nvSpPr>
          <p:cNvPr id="3" name="Datumsplatzhalter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atin typeface="Arial" panose="020B0604020202020204" pitchFamily="34" charset="0"/>
              </a:defRPr>
            </a:lvl1pPr>
          </a:lstStyle>
          <a:p>
            <a:fld id="{0BCB4AA5-8720-446D-8166-15C986B53A3E}" type="datetimeFigureOut">
              <a:rPr lang="en-GB" smtClean="0"/>
              <a:pPr/>
              <a:t>17/08/2016</a:t>
            </a:fld>
            <a:endParaRPr lang="en-GB" dirty="0"/>
          </a:p>
        </p:txBody>
      </p:sp>
      <p:sp>
        <p:nvSpPr>
          <p:cNvPr id="4" name="Folienbildplatzhalter 3"/>
          <p:cNvSpPr>
            <a:spLocks noGrp="1" noRot="1" noChangeAspect="1"/>
          </p:cNvSpPr>
          <p:nvPr>
            <p:ph type="sldImg" idx="2"/>
          </p:nvPr>
        </p:nvSpPr>
        <p:spPr>
          <a:xfrm>
            <a:off x="1055688" y="1279525"/>
            <a:ext cx="4987925" cy="3454400"/>
          </a:xfrm>
          <a:prstGeom prst="rect">
            <a:avLst/>
          </a:prstGeom>
          <a:noFill/>
          <a:ln w="12700">
            <a:solidFill>
              <a:prstClr val="black"/>
            </a:solidFill>
          </a:ln>
        </p:spPr>
        <p:txBody>
          <a:bodyPr vert="horz" lIns="99048" tIns="49524" rIns="99048" bIns="49524" rtlCol="0" anchor="ctr"/>
          <a:lstStyle/>
          <a:p>
            <a:endParaRPr lang="en-GB" dirty="0"/>
          </a:p>
        </p:txBody>
      </p:sp>
      <p:sp>
        <p:nvSpPr>
          <p:cNvPr id="5" name="Notizenplatzhalter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GB" dirty="0"/>
          </a:p>
        </p:txBody>
      </p:sp>
      <p:sp>
        <p:nvSpPr>
          <p:cNvPr id="6" name="Fußzeilenplatzhalter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atin typeface="Arial" panose="020B0604020202020204" pitchFamily="34" charset="0"/>
              </a:defRPr>
            </a:lvl1pPr>
          </a:lstStyle>
          <a:p>
            <a:endParaRPr lang="en-GB" dirty="0"/>
          </a:p>
        </p:txBody>
      </p:sp>
      <p:sp>
        <p:nvSpPr>
          <p:cNvPr id="7" name="Foliennummernplatzhalter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atin typeface="Arial" panose="020B0604020202020204" pitchFamily="34" charset="0"/>
              </a:defRPr>
            </a:lvl1pPr>
          </a:lstStyle>
          <a:p>
            <a:fld id="{070C0406-3497-479F-B28E-9B42F29634E8}" type="slidenum">
              <a:rPr lang="en-GB" smtClean="0"/>
              <a:pPr/>
              <a:t>‹Nr.›</a:t>
            </a:fld>
            <a:endParaRPr lang="en-GB" dirty="0"/>
          </a:p>
        </p:txBody>
      </p:sp>
    </p:spTree>
    <p:extLst>
      <p:ext uri="{BB962C8B-B14F-4D97-AF65-F5344CB8AC3E}">
        <p14:creationId xmlns:p14="http://schemas.microsoft.com/office/powerpoint/2010/main" val="36244887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age">
    <p:spTree>
      <p:nvGrpSpPr>
        <p:cNvPr id="1" name=""/>
        <p:cNvGrpSpPr/>
        <p:nvPr/>
      </p:nvGrpSpPr>
      <p:grpSpPr>
        <a:xfrm>
          <a:off x="0" y="0"/>
          <a:ext cx="0" cy="0"/>
          <a:chOff x="0" y="0"/>
          <a:chExt cx="0" cy="0"/>
        </a:xfrm>
      </p:grpSpPr>
      <p:sp>
        <p:nvSpPr>
          <p:cNvPr id="2" name="Titel 1"/>
          <p:cNvSpPr>
            <a:spLocks noGrp="1"/>
          </p:cNvSpPr>
          <p:nvPr>
            <p:ph type="ctrTitle"/>
          </p:nvPr>
        </p:nvSpPr>
        <p:spPr>
          <a:xfrm>
            <a:off x="785773" y="3068639"/>
            <a:ext cx="8702576" cy="2881312"/>
          </a:xfrm>
        </p:spPr>
        <p:txBody>
          <a:bodyPr anchor="t"/>
          <a:lstStyle>
            <a:lvl1pPr algn="l">
              <a:lnSpc>
                <a:spcPct val="100000"/>
              </a:lnSpc>
              <a:defRPr sz="2800" b="1">
                <a:latin typeface="+mj-lt"/>
                <a:cs typeface="Arial" panose="020B0604020202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786289" y="2457451"/>
            <a:ext cx="8705156" cy="611187"/>
          </a:xfrm>
        </p:spPr>
        <p:txBody>
          <a:bodyPr anchor="b"/>
          <a:lstStyle>
            <a:lvl1pPr marL="0" indent="0" algn="l">
              <a:lnSpc>
                <a:spcPct val="100000"/>
              </a:lnSpc>
              <a:buNone/>
              <a:defRPr sz="2400" b="0" cap="all" baseline="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smtClean="0"/>
              <a:t>Formatvorlage des Untertitelmasters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7"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97075336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e cover and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9" name="Textplatzhalter 2"/>
          <p:cNvSpPr>
            <a:spLocks noGrp="1"/>
          </p:cNvSpPr>
          <p:nvPr>
            <p:ph type="body" idx="13"/>
          </p:nvPr>
        </p:nvSpPr>
        <p:spPr>
          <a:xfrm>
            <a:off x="781645" y="5976001"/>
            <a:ext cx="8705156" cy="224775"/>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0" name="Inhaltsplatzhalter 6"/>
          <p:cNvSpPr>
            <a:spLocks noGrp="1"/>
          </p:cNvSpPr>
          <p:nvPr>
            <p:ph sz="quarter" idx="18"/>
          </p:nvPr>
        </p:nvSpPr>
        <p:spPr>
          <a:xfrm>
            <a:off x="3078974" y="2169872"/>
            <a:ext cx="6406279" cy="3772547"/>
          </a:xfrm>
        </p:spPr>
        <p:txBody>
          <a:bodyPr rIns="0"/>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sp>
        <p:nvSpPr>
          <p:cNvPr id="12" name="Bildplatzhalter 7"/>
          <p:cNvSpPr>
            <a:spLocks noGrp="1"/>
          </p:cNvSpPr>
          <p:nvPr>
            <p:ph type="pic" sz="quarter" idx="16"/>
          </p:nvPr>
        </p:nvSpPr>
        <p:spPr>
          <a:xfrm>
            <a:off x="786289" y="2169871"/>
            <a:ext cx="1989000" cy="3769764"/>
          </a:xfrm>
        </p:spPr>
        <p:txBody>
          <a:bodyPr/>
          <a:lstStyle/>
          <a:p>
            <a:r>
              <a:rPr lang="de-DE" smtClean="0"/>
              <a:t>Bild durch Klicken auf Symbol hinzufügen</a:t>
            </a:r>
            <a:endParaRPr lang="en-GB" dirty="0"/>
          </a:p>
        </p:txBody>
      </p:sp>
      <p:sp>
        <p:nvSpPr>
          <p:cNvPr id="11"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2654287919"/>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Dividerpage blank">
    <p:spTree>
      <p:nvGrpSpPr>
        <p:cNvPr id="1" name=""/>
        <p:cNvGrpSpPr/>
        <p:nvPr/>
      </p:nvGrpSpPr>
      <p:grpSpPr>
        <a:xfrm>
          <a:off x="0" y="0"/>
          <a:ext cx="0" cy="0"/>
          <a:chOff x="0" y="0"/>
          <a:chExt cx="0" cy="0"/>
        </a:xfrm>
      </p:grpSpPr>
      <p:sp>
        <p:nvSpPr>
          <p:cNvPr id="2" name="Titel 1"/>
          <p:cNvSpPr>
            <a:spLocks noGrp="1"/>
          </p:cNvSpPr>
          <p:nvPr>
            <p:ph type="title"/>
          </p:nvPr>
        </p:nvSpPr>
        <p:spPr>
          <a:xfrm>
            <a:off x="0" y="2241550"/>
            <a:ext cx="9906000" cy="1358900"/>
          </a:xfrm>
          <a:noFill/>
        </p:spPr>
        <p:txBody>
          <a:bodyPr lIns="972000" anchor="t"/>
          <a:lstStyle>
            <a:lvl1pPr>
              <a:lnSpc>
                <a:spcPct val="100000"/>
              </a:lnSpc>
              <a:defRPr sz="6000">
                <a:solidFill>
                  <a:schemeClr val="tx1"/>
                </a:solidFill>
              </a:defRPr>
            </a:lvl1pPr>
          </a:lstStyle>
          <a:p>
            <a:r>
              <a:rPr lang="de-DE" smtClean="0"/>
              <a:t>Titelmasterformat durch Klicken bearbeiten</a:t>
            </a:r>
            <a:endParaRPr lang="de-DE" dirty="0"/>
          </a:p>
        </p:txBody>
      </p:sp>
      <p:pic>
        <p:nvPicPr>
          <p:cNvPr id="9" name="Grafik 8"/>
          <p:cNvPicPr>
            <a:picLocks noChangeAspect="1"/>
          </p:cNvPicPr>
          <p:nvPr/>
        </p:nvPicPr>
        <p:blipFill>
          <a:blip r:embed="rId2" cstate="print"/>
          <a:stretch>
            <a:fillRect/>
          </a:stretch>
        </p:blipFill>
        <p:spPr>
          <a:xfrm>
            <a:off x="392784" y="0"/>
            <a:ext cx="409500" cy="1129906"/>
          </a:xfrm>
          <a:prstGeom prst="rect">
            <a:avLst/>
          </a:prstGeom>
        </p:spPr>
      </p:pic>
      <p:sp>
        <p:nvSpPr>
          <p:cNvPr id="10" name="Textplatzhalter 2"/>
          <p:cNvSpPr>
            <a:spLocks noGrp="1"/>
          </p:cNvSpPr>
          <p:nvPr>
            <p:ph type="body" idx="13"/>
          </p:nvPr>
        </p:nvSpPr>
        <p:spPr>
          <a:xfrm>
            <a:off x="781645" y="1434668"/>
            <a:ext cx="2925000" cy="180000"/>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pic>
        <p:nvPicPr>
          <p:cNvPr id="12" name="Grafik 11"/>
          <p:cNvPicPr>
            <a:picLocks noChangeAspect="1"/>
          </p:cNvPicPr>
          <p:nvPr userDrawn="1"/>
        </p:nvPicPr>
        <p:blipFill>
          <a:blip r:embed="rId2" cstate="print"/>
          <a:stretch>
            <a:fillRect/>
          </a:stretch>
        </p:blipFill>
        <p:spPr>
          <a:xfrm>
            <a:off x="392784" y="0"/>
            <a:ext cx="409500" cy="1129906"/>
          </a:xfrm>
          <a:prstGeom prst="rect">
            <a:avLst/>
          </a:prstGeom>
        </p:spPr>
      </p:pic>
      <p:sp>
        <p:nvSpPr>
          <p:cNvPr id="24" name="Foliennummernplatzhalter 5"/>
          <p:cNvSpPr>
            <a:spLocks noGrp="1"/>
          </p:cNvSpPr>
          <p:nvPr>
            <p:ph type="sldNum" sz="quarter" idx="4"/>
          </p:nvPr>
        </p:nvSpPr>
        <p:spPr>
          <a:xfrm>
            <a:off x="9479062" y="6549516"/>
            <a:ext cx="360074" cy="180000"/>
          </a:xfrm>
          <a:prstGeom prst="rect">
            <a:avLst/>
          </a:prstGeom>
        </p:spPr>
        <p:txBody>
          <a:bodyPr vert="horz" lIns="0" tIns="0" rIns="0" bIns="0" rtlCol="0" anchor="t" anchorCtr="0"/>
          <a:lstStyle>
            <a:lvl1pPr algn="l">
              <a:defRPr sz="1000" b="0">
                <a:solidFill>
                  <a:schemeClr val="tx1"/>
                </a:solidFill>
                <a:latin typeface="Times New Roman" panose="02020603050405020304" pitchFamily="18" charset="0"/>
                <a:cs typeface="Times New Roman" panose="02020603050405020304" pitchFamily="18" charset="0"/>
              </a:defRPr>
            </a:lvl1pPr>
          </a:lstStyle>
          <a:p>
            <a:fld id="{B03C7EDE-C1C1-4A17-8A67-66AA4FFFB732}" type="slidenum">
              <a:rPr lang="de-DE" smtClean="0"/>
              <a:pPr/>
              <a:t>‹Nr.›</a:t>
            </a:fld>
            <a:endParaRPr lang="de-DE" dirty="0"/>
          </a:p>
        </p:txBody>
      </p:sp>
      <p:pic>
        <p:nvPicPr>
          <p:cNvPr id="26" name="Grafik 25"/>
          <p:cNvPicPr>
            <a:picLocks noChangeAspect="1"/>
          </p:cNvPicPr>
          <p:nvPr userDrawn="1"/>
        </p:nvPicPr>
        <p:blipFill>
          <a:blip r:embed="rId3"/>
          <a:stretch>
            <a:fillRect/>
          </a:stretch>
        </p:blipFill>
        <p:spPr>
          <a:xfrm>
            <a:off x="781645" y="6456235"/>
            <a:ext cx="0" cy="0"/>
          </a:xfrm>
          <a:prstGeom prst="rect">
            <a:avLst/>
          </a:prstGeom>
        </p:spPr>
      </p:pic>
      <p:pic>
        <p:nvPicPr>
          <p:cNvPr id="14" name="Grafik 13"/>
          <p:cNvPicPr>
            <a:picLocks noChangeAspect="1"/>
          </p:cNvPicPr>
          <p:nvPr userDrawn="1"/>
        </p:nvPicPr>
        <p:blipFill>
          <a:blip r:embed="rId3" cstate="print"/>
          <a:stretch>
            <a:fillRect/>
          </a:stretch>
        </p:blipFill>
        <p:spPr>
          <a:xfrm>
            <a:off x="781645" y="6456236"/>
            <a:ext cx="557578" cy="52007"/>
          </a:xfrm>
          <a:prstGeom prst="rect">
            <a:avLst/>
          </a:prstGeom>
        </p:spPr>
      </p:pic>
      <p:sp>
        <p:nvSpPr>
          <p:cNvPr id="11"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90672033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7"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163469919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57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empty">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7"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100698592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57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dirty="0"/>
          </a:p>
        </p:txBody>
      </p:sp>
      <p:sp>
        <p:nvSpPr>
          <p:cNvPr id="7" name="Titel 1"/>
          <p:cNvSpPr>
            <a:spLocks noGrp="1"/>
          </p:cNvSpPr>
          <p:nvPr>
            <p:ph type="title"/>
          </p:nvPr>
        </p:nvSpPr>
        <p:spPr>
          <a:xfrm>
            <a:off x="785515" y="1497649"/>
            <a:ext cx="8695857" cy="497205"/>
          </a:xfrm>
        </p:spPr>
        <p:txBody>
          <a:bodyPr/>
          <a:lstStyle/>
          <a:p>
            <a:r>
              <a:rPr lang="de-DE" smtClean="0"/>
              <a:t>Titelmasterformat durch Klicken bearbeiten</a:t>
            </a:r>
            <a:endParaRPr lang="de-DE" dirty="0"/>
          </a:p>
        </p:txBody>
      </p:sp>
      <p:sp>
        <p:nvSpPr>
          <p:cNvPr id="3" name="Textplatzhalter 2"/>
          <p:cNvSpPr>
            <a:spLocks noGrp="1"/>
          </p:cNvSpPr>
          <p:nvPr>
            <p:ph type="body" sz="quarter" idx="13"/>
          </p:nvPr>
        </p:nvSpPr>
        <p:spPr>
          <a:xfrm>
            <a:off x="786547" y="2168525"/>
            <a:ext cx="8698706" cy="4032250"/>
          </a:xfrm>
        </p:spPr>
        <p:txBody>
          <a:bodyPr/>
          <a:lstStyle>
            <a:lvl1pPr marL="360000" indent="-360000">
              <a:spcAft>
                <a:spcPts val="400"/>
              </a:spcAft>
              <a:buFont typeface="+mj-lt"/>
              <a:buAutoNum type="arabicPeriod"/>
              <a:tabLst>
                <a:tab pos="360363" algn="l"/>
              </a:tabLst>
              <a:defRPr/>
            </a:lvl1pPr>
            <a:lvl2pPr>
              <a:spcBef>
                <a:spcPts val="400"/>
              </a:spcBef>
              <a:spcAft>
                <a:spcPts val="400"/>
              </a:spcAft>
              <a:tabLst>
                <a:tab pos="360363" algn="l"/>
              </a:tabLst>
              <a:defRPr/>
            </a:lvl2pPr>
            <a:lvl3pPr>
              <a:spcBef>
                <a:spcPts val="400"/>
              </a:spcBef>
              <a:spcAft>
                <a:spcPts val="400"/>
              </a:spcAft>
              <a:tabLst>
                <a:tab pos="360363" algn="l"/>
              </a:tabLst>
              <a:defRPr/>
            </a:lvl3pPr>
            <a:lvl4pPr>
              <a:spcBef>
                <a:spcPts val="400"/>
              </a:spcBef>
              <a:spcAft>
                <a:spcPts val="400"/>
              </a:spcAft>
              <a:tabLst>
                <a:tab pos="360363" algn="l"/>
              </a:tabLst>
              <a:defRPr/>
            </a:lvl4pPr>
            <a:lvl5pPr>
              <a:spcBef>
                <a:spcPts val="400"/>
              </a:spcBef>
              <a:spcAft>
                <a:spcPts val="400"/>
              </a:spcAft>
              <a:tabLst>
                <a:tab pos="360363" algn="l"/>
              </a:tabLst>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8"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42639439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numeratio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5" name="Foliennummernplatzhalter 4"/>
          <p:cNvSpPr>
            <a:spLocks noGrp="1"/>
          </p:cNvSpPr>
          <p:nvPr>
            <p:ph type="sldNum" sz="quarter" idx="12"/>
          </p:nvPr>
        </p:nvSpPr>
        <p:spPr/>
        <p:txBody>
          <a:bodyPr/>
          <a:lstStyle/>
          <a:p>
            <a:fld id="{B03C7EDE-C1C1-4A17-8A67-66AA4FFFB732}" type="slidenum">
              <a:rPr lang="de-DE" smtClean="0"/>
              <a:pPr/>
              <a:t>‹Nr.›</a:t>
            </a:fld>
            <a:endParaRPr lang="de-DE" dirty="0"/>
          </a:p>
        </p:txBody>
      </p:sp>
      <p:sp>
        <p:nvSpPr>
          <p:cNvPr id="8" name="Textplatzhalter 7"/>
          <p:cNvSpPr>
            <a:spLocks noGrp="1"/>
          </p:cNvSpPr>
          <p:nvPr>
            <p:ph type="body" sz="quarter" idx="13"/>
          </p:nvPr>
        </p:nvSpPr>
        <p:spPr>
          <a:xfrm>
            <a:off x="786289" y="2168525"/>
            <a:ext cx="8697417" cy="4032250"/>
          </a:xfrm>
        </p:spPr>
        <p:txBody>
          <a:bodyPr/>
          <a:lstStyle>
            <a:lvl1pPr marL="360000" indent="-360000">
              <a:buFont typeface="+mj-lt"/>
              <a:buAutoNum type="arabicPeriod"/>
              <a:defRPr b="1"/>
            </a:lvl1pPr>
            <a:lvl2pPr marL="541338" indent="-180000">
              <a:buFont typeface="Wingdings 3" panose="05040102010807070707" pitchFamily="18" charset="2"/>
              <a:buChar char=""/>
              <a:defRPr/>
            </a:lvl2pPr>
            <a:lvl3pPr marL="720000" indent="-180000">
              <a:defRPr/>
            </a:lvl3pPr>
            <a:lvl4pPr marL="898525" indent="-180000">
              <a:defRPr/>
            </a:lvl4pPr>
            <a:lvl5pPr marL="1080000" indent="-180000">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1744060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3" name="Inhaltsplatzhalter 2"/>
          <p:cNvSpPr>
            <a:spLocks noGrp="1"/>
          </p:cNvSpPr>
          <p:nvPr>
            <p:ph idx="1"/>
          </p:nvPr>
        </p:nvSpPr>
        <p:spPr>
          <a:xfrm>
            <a:off x="787063" y="2168526"/>
            <a:ext cx="8697417" cy="4032250"/>
          </a:xfrm>
        </p:spPr>
        <p:txBody>
          <a:bodyPr rIns="0"/>
          <a:lstStyle>
            <a:lvl1pPr>
              <a:defRPr b="1" cap="all" baseline="0">
                <a:latin typeface="+mj-lt"/>
              </a:defRPr>
            </a:lvl1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dirty="0"/>
          </a:p>
        </p:txBody>
      </p:sp>
      <p:sp>
        <p:nvSpPr>
          <p:cNvPr id="8"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235185881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dirty="0"/>
          </a:p>
        </p:txBody>
      </p:sp>
      <p:sp>
        <p:nvSpPr>
          <p:cNvPr id="8" name="Inhaltsplatzhalter 2"/>
          <p:cNvSpPr>
            <a:spLocks noGrp="1"/>
          </p:cNvSpPr>
          <p:nvPr>
            <p:ph idx="1"/>
          </p:nvPr>
        </p:nvSpPr>
        <p:spPr>
          <a:xfrm>
            <a:off x="787063" y="1501648"/>
            <a:ext cx="8697417" cy="4688967"/>
          </a:xfrm>
        </p:spPr>
        <p:txBody>
          <a:bodyPr rIns="0"/>
          <a:lstStyle>
            <a:lvl5pPr>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9816817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one pictur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11" name="Bildplatzhalter 7"/>
          <p:cNvSpPr>
            <a:spLocks noGrp="1"/>
          </p:cNvSpPr>
          <p:nvPr>
            <p:ph type="pic" sz="quarter" idx="16"/>
          </p:nvPr>
        </p:nvSpPr>
        <p:spPr>
          <a:xfrm>
            <a:off x="786288" y="2170418"/>
            <a:ext cx="8697417" cy="3779532"/>
          </a:xfrm>
        </p:spPr>
        <p:txBody>
          <a:bodyPr/>
          <a:lstStyle/>
          <a:p>
            <a:r>
              <a:rPr lang="de-DE" smtClean="0"/>
              <a:t>Bild durch Klicken auf Symbol hinzufügen</a:t>
            </a:r>
            <a:endParaRPr lang="en-GB" dirty="0"/>
          </a:p>
        </p:txBody>
      </p:sp>
      <p:sp>
        <p:nvSpPr>
          <p:cNvPr id="8" name="Textplatzhalter 2"/>
          <p:cNvSpPr>
            <a:spLocks noGrp="1"/>
          </p:cNvSpPr>
          <p:nvPr>
            <p:ph type="body" idx="13"/>
          </p:nvPr>
        </p:nvSpPr>
        <p:spPr>
          <a:xfrm>
            <a:off x="781645" y="5976001"/>
            <a:ext cx="8705156" cy="224775"/>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9"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512806528"/>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two conten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12" name="Textplatzhalter 2"/>
          <p:cNvSpPr>
            <a:spLocks noGrp="1"/>
          </p:cNvSpPr>
          <p:nvPr>
            <p:ph type="body" idx="13"/>
          </p:nvPr>
        </p:nvSpPr>
        <p:spPr>
          <a:xfrm>
            <a:off x="781645" y="5967802"/>
            <a:ext cx="4241250" cy="180000"/>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3" name="Textplatzhalter 2"/>
          <p:cNvSpPr>
            <a:spLocks noGrp="1"/>
          </p:cNvSpPr>
          <p:nvPr>
            <p:ph type="body" idx="17"/>
          </p:nvPr>
        </p:nvSpPr>
        <p:spPr>
          <a:xfrm>
            <a:off x="5237812" y="5967802"/>
            <a:ext cx="4241250" cy="180000"/>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7" name="Inhaltsplatzhalter 6"/>
          <p:cNvSpPr>
            <a:spLocks noGrp="1"/>
          </p:cNvSpPr>
          <p:nvPr>
            <p:ph sz="quarter" idx="20"/>
          </p:nvPr>
        </p:nvSpPr>
        <p:spPr>
          <a:xfrm>
            <a:off x="786289" y="2170574"/>
            <a:ext cx="4241250" cy="3779376"/>
          </a:xfrm>
        </p:spPr>
        <p:txBody>
          <a:bodyPr rIns="0"/>
          <a:lstStyle>
            <a:lvl5pPr>
              <a:defRPr/>
            </a:lvl5pPr>
            <a:lvl6pPr marL="536575" indent="0">
              <a:buNone/>
              <a:defRPr/>
            </a:lvl6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smtClean="0"/>
          </a:p>
        </p:txBody>
      </p:sp>
      <p:sp>
        <p:nvSpPr>
          <p:cNvPr id="18" name="Inhaltsplatzhalter 6"/>
          <p:cNvSpPr>
            <a:spLocks noGrp="1"/>
          </p:cNvSpPr>
          <p:nvPr>
            <p:ph sz="quarter" idx="21"/>
          </p:nvPr>
        </p:nvSpPr>
        <p:spPr>
          <a:xfrm>
            <a:off x="5237812" y="2170574"/>
            <a:ext cx="4241250" cy="3779376"/>
          </a:xfrm>
        </p:spPr>
        <p:txBody>
          <a:bodyPr rIns="0"/>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sp>
        <p:nvSpPr>
          <p:cNvPr id="10"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309195109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two picture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10" name="Bildplatzhalter 7"/>
          <p:cNvSpPr>
            <a:spLocks noGrp="1"/>
          </p:cNvSpPr>
          <p:nvPr>
            <p:ph type="pic" sz="quarter" idx="15"/>
          </p:nvPr>
        </p:nvSpPr>
        <p:spPr>
          <a:xfrm>
            <a:off x="5216301" y="2170669"/>
            <a:ext cx="4270500" cy="3772547"/>
          </a:xfrm>
        </p:spPr>
        <p:txBody>
          <a:bodyPr/>
          <a:lstStyle/>
          <a:p>
            <a:r>
              <a:rPr lang="de-DE" smtClean="0"/>
              <a:t>Bild durch Klicken auf Symbol hinzufügen</a:t>
            </a:r>
            <a:endParaRPr lang="en-GB" dirty="0"/>
          </a:p>
        </p:txBody>
      </p:sp>
      <p:sp>
        <p:nvSpPr>
          <p:cNvPr id="11" name="Bildplatzhalter 7"/>
          <p:cNvSpPr>
            <a:spLocks noGrp="1"/>
          </p:cNvSpPr>
          <p:nvPr>
            <p:ph type="pic" sz="quarter" idx="16"/>
          </p:nvPr>
        </p:nvSpPr>
        <p:spPr>
          <a:xfrm>
            <a:off x="786289" y="2170669"/>
            <a:ext cx="4270500" cy="3772547"/>
          </a:xfrm>
        </p:spPr>
        <p:txBody>
          <a:bodyPr/>
          <a:lstStyle/>
          <a:p>
            <a:r>
              <a:rPr lang="de-DE" smtClean="0"/>
              <a:t>Bild durch Klicken auf Symbol hinzufügen</a:t>
            </a:r>
            <a:endParaRPr lang="en-GB" dirty="0"/>
          </a:p>
        </p:txBody>
      </p:sp>
      <p:sp>
        <p:nvSpPr>
          <p:cNvPr id="14" name="Textplatzhalter 2"/>
          <p:cNvSpPr>
            <a:spLocks noGrp="1"/>
          </p:cNvSpPr>
          <p:nvPr>
            <p:ph type="body" idx="18"/>
          </p:nvPr>
        </p:nvSpPr>
        <p:spPr>
          <a:xfrm>
            <a:off x="3766517" y="5967802"/>
            <a:ext cx="1290788" cy="180000"/>
          </a:xfrm>
        </p:spPr>
        <p:txBody>
          <a:bodyPr rIns="0" anchor="t"/>
          <a:lstStyle>
            <a:lvl1pPr marL="0" indent="0" algn="r">
              <a:lnSpc>
                <a:spcPct val="100000"/>
              </a:lnSpc>
              <a:spcBef>
                <a:spcPts val="0"/>
              </a:spcBef>
              <a:spcAft>
                <a:spcPts val="0"/>
              </a:spcAft>
              <a:buNone/>
              <a:defRPr sz="1200" b="0" cap="none" baseline="0">
                <a:solidFill>
                  <a:schemeClr val="bg1">
                    <a:lumMod val="50000"/>
                  </a:schemeClr>
                </a:solidFill>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5" name="Textplatzhalter 2"/>
          <p:cNvSpPr>
            <a:spLocks noGrp="1"/>
          </p:cNvSpPr>
          <p:nvPr>
            <p:ph type="body" idx="19"/>
          </p:nvPr>
        </p:nvSpPr>
        <p:spPr>
          <a:xfrm>
            <a:off x="8196013" y="5967802"/>
            <a:ext cx="1290788" cy="180000"/>
          </a:xfrm>
        </p:spPr>
        <p:txBody>
          <a:bodyPr rIns="0" anchor="t"/>
          <a:lstStyle>
            <a:lvl1pPr marL="0" indent="0" algn="r">
              <a:lnSpc>
                <a:spcPct val="100000"/>
              </a:lnSpc>
              <a:spcBef>
                <a:spcPts val="0"/>
              </a:spcBef>
              <a:spcAft>
                <a:spcPts val="0"/>
              </a:spcAft>
              <a:buNone/>
              <a:defRPr sz="1200" b="0" cap="none" baseline="0">
                <a:solidFill>
                  <a:schemeClr val="bg1">
                    <a:lumMod val="50000"/>
                  </a:schemeClr>
                </a:solidFill>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6" name="Textplatzhalter 2"/>
          <p:cNvSpPr>
            <a:spLocks noGrp="1"/>
          </p:cNvSpPr>
          <p:nvPr>
            <p:ph type="body" idx="13"/>
          </p:nvPr>
        </p:nvSpPr>
        <p:spPr>
          <a:xfrm>
            <a:off x="781645" y="5967802"/>
            <a:ext cx="4241250" cy="180000"/>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7" name="Textplatzhalter 2"/>
          <p:cNvSpPr>
            <a:spLocks noGrp="1"/>
          </p:cNvSpPr>
          <p:nvPr>
            <p:ph type="body" idx="17"/>
          </p:nvPr>
        </p:nvSpPr>
        <p:spPr>
          <a:xfrm>
            <a:off x="5237812" y="5967802"/>
            <a:ext cx="4241250" cy="180000"/>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2"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2400100689"/>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four cov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9" name="Textplatzhalter 2"/>
          <p:cNvSpPr>
            <a:spLocks noGrp="1"/>
          </p:cNvSpPr>
          <p:nvPr>
            <p:ph type="body" idx="13"/>
          </p:nvPr>
        </p:nvSpPr>
        <p:spPr>
          <a:xfrm>
            <a:off x="781645" y="5976001"/>
            <a:ext cx="8705156" cy="224775"/>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0" name="Bildplatzhalter 7"/>
          <p:cNvSpPr>
            <a:spLocks noGrp="1"/>
          </p:cNvSpPr>
          <p:nvPr>
            <p:ph type="pic" sz="quarter" idx="16"/>
          </p:nvPr>
        </p:nvSpPr>
        <p:spPr>
          <a:xfrm>
            <a:off x="786289" y="2170430"/>
            <a:ext cx="1989000" cy="3772548"/>
          </a:xfrm>
        </p:spPr>
        <p:txBody>
          <a:bodyPr/>
          <a:lstStyle/>
          <a:p>
            <a:r>
              <a:rPr lang="de-DE" smtClean="0"/>
              <a:t>Bild durch Klicken auf Symbol hinzufügen</a:t>
            </a:r>
            <a:endParaRPr lang="en-GB" dirty="0"/>
          </a:p>
        </p:txBody>
      </p:sp>
      <p:sp>
        <p:nvSpPr>
          <p:cNvPr id="12" name="Bildplatzhalter 7"/>
          <p:cNvSpPr>
            <a:spLocks noGrp="1"/>
          </p:cNvSpPr>
          <p:nvPr>
            <p:ph type="pic" sz="quarter" idx="17"/>
          </p:nvPr>
        </p:nvSpPr>
        <p:spPr>
          <a:xfrm>
            <a:off x="3023460" y="2170430"/>
            <a:ext cx="1989000" cy="3772548"/>
          </a:xfrm>
        </p:spPr>
        <p:txBody>
          <a:bodyPr/>
          <a:lstStyle/>
          <a:p>
            <a:r>
              <a:rPr lang="de-DE" smtClean="0"/>
              <a:t>Bild durch Klicken auf Symbol hinzufügen</a:t>
            </a:r>
            <a:endParaRPr lang="en-GB" dirty="0"/>
          </a:p>
        </p:txBody>
      </p:sp>
      <p:sp>
        <p:nvSpPr>
          <p:cNvPr id="13" name="Bildplatzhalter 7"/>
          <p:cNvSpPr>
            <a:spLocks noGrp="1"/>
          </p:cNvSpPr>
          <p:nvPr>
            <p:ph type="pic" sz="quarter" idx="18"/>
          </p:nvPr>
        </p:nvSpPr>
        <p:spPr>
          <a:xfrm>
            <a:off x="5260630" y="2170430"/>
            <a:ext cx="1989000" cy="3772548"/>
          </a:xfrm>
        </p:spPr>
        <p:txBody>
          <a:bodyPr/>
          <a:lstStyle/>
          <a:p>
            <a:r>
              <a:rPr lang="de-DE" smtClean="0"/>
              <a:t>Bild durch Klicken auf Symbol hinzufügen</a:t>
            </a:r>
            <a:endParaRPr lang="en-GB" dirty="0"/>
          </a:p>
        </p:txBody>
      </p:sp>
      <p:sp>
        <p:nvSpPr>
          <p:cNvPr id="14" name="Bildplatzhalter 7"/>
          <p:cNvSpPr>
            <a:spLocks noGrp="1"/>
          </p:cNvSpPr>
          <p:nvPr>
            <p:ph type="pic" sz="quarter" idx="19"/>
          </p:nvPr>
        </p:nvSpPr>
        <p:spPr>
          <a:xfrm>
            <a:off x="7497801" y="2170430"/>
            <a:ext cx="1989000" cy="3772548"/>
          </a:xfrm>
        </p:spPr>
        <p:txBody>
          <a:bodyPr/>
          <a:lstStyle/>
          <a:p>
            <a:r>
              <a:rPr lang="de-DE" smtClean="0"/>
              <a:t>Bild durch Klicken auf Symbol hinzufügen</a:t>
            </a:r>
            <a:endParaRPr lang="en-GB" dirty="0"/>
          </a:p>
        </p:txBody>
      </p:sp>
      <p:sp>
        <p:nvSpPr>
          <p:cNvPr id="11"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1140779451"/>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787063" y="1497649"/>
            <a:ext cx="8695857" cy="497205"/>
          </a:xfrm>
          <a:prstGeom prst="rect">
            <a:avLst/>
          </a:prstGeom>
        </p:spPr>
        <p:txBody>
          <a:bodyPr vert="horz" lIns="0" tIns="0" rIns="144000" bIns="0" rtlCol="0" anchor="t" anchorCtr="0">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787063" y="2169106"/>
            <a:ext cx="8697417" cy="3780845"/>
          </a:xfrm>
          <a:prstGeom prst="rect">
            <a:avLst/>
          </a:prstGeom>
        </p:spPr>
        <p:txBody>
          <a:bodyPr vert="horz" lIns="0" tIns="0" rIns="0" bIns="0" rtlCol="0" anchor="t" anchorCtr="0">
            <a:no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a:p>
            <a:pPr lvl="4"/>
            <a:r>
              <a:rPr lang="de-DE" dirty="0" smtClean="0"/>
              <a:t>Sechste Ebene</a:t>
            </a:r>
          </a:p>
          <a:p>
            <a:pPr lvl="5"/>
            <a:r>
              <a:rPr lang="de-DE" dirty="0" smtClean="0"/>
              <a:t>Siebte Ebene</a:t>
            </a:r>
          </a:p>
          <a:p>
            <a:pPr lvl="6"/>
            <a:r>
              <a:rPr lang="de-DE" dirty="0" smtClean="0"/>
              <a:t>Achte Ebene</a:t>
            </a:r>
          </a:p>
          <a:p>
            <a:pPr lvl="7"/>
            <a:r>
              <a:rPr lang="de-DE" dirty="0" smtClean="0"/>
              <a:t>Neunte Ebene</a:t>
            </a:r>
          </a:p>
          <a:p>
            <a:pPr lvl="8"/>
            <a:r>
              <a:rPr lang="de-DE" sz="1200" dirty="0" smtClean="0"/>
              <a:t>Zehnte Ebene</a:t>
            </a:r>
            <a:endParaRPr lang="de-DE" dirty="0" smtClean="0"/>
          </a:p>
        </p:txBody>
      </p:sp>
      <p:sp>
        <p:nvSpPr>
          <p:cNvPr id="6" name="Foliennummernplatzhalter 5"/>
          <p:cNvSpPr>
            <a:spLocks noGrp="1"/>
          </p:cNvSpPr>
          <p:nvPr>
            <p:ph type="sldNum" sz="quarter" idx="4"/>
          </p:nvPr>
        </p:nvSpPr>
        <p:spPr>
          <a:xfrm>
            <a:off x="9479062" y="6549516"/>
            <a:ext cx="360074" cy="180000"/>
          </a:xfrm>
          <a:prstGeom prst="rect">
            <a:avLst/>
          </a:prstGeom>
        </p:spPr>
        <p:txBody>
          <a:bodyPr vert="horz" lIns="0" tIns="0" rIns="0" bIns="0" rtlCol="0" anchor="t" anchorCtr="0"/>
          <a:lstStyle>
            <a:lvl1pPr algn="l">
              <a:defRPr sz="1000" b="0">
                <a:solidFill>
                  <a:schemeClr val="tx1"/>
                </a:solidFill>
                <a:latin typeface="Times New Roman" panose="02020603050405020304" pitchFamily="18" charset="0"/>
                <a:cs typeface="Times New Roman" panose="02020603050405020304" pitchFamily="18" charset="0"/>
              </a:defRPr>
            </a:lvl1pPr>
          </a:lstStyle>
          <a:p>
            <a:fld id="{B03C7EDE-C1C1-4A17-8A67-66AA4FFFB732}" type="slidenum">
              <a:rPr lang="de-DE" smtClean="0"/>
              <a:pPr/>
              <a:t>‹Nr.›</a:t>
            </a:fld>
            <a:endParaRPr lang="de-DE" dirty="0"/>
          </a:p>
        </p:txBody>
      </p:sp>
      <p:pic>
        <p:nvPicPr>
          <p:cNvPr id="12" name="Grafik 11"/>
          <p:cNvPicPr>
            <a:picLocks noChangeAspect="1"/>
          </p:cNvPicPr>
          <p:nvPr/>
        </p:nvPicPr>
        <p:blipFill>
          <a:blip r:embed="rId15"/>
          <a:stretch>
            <a:fillRect/>
          </a:stretch>
        </p:blipFill>
        <p:spPr>
          <a:xfrm>
            <a:off x="781645" y="6456235"/>
            <a:ext cx="0" cy="0"/>
          </a:xfrm>
          <a:prstGeom prst="rect">
            <a:avLst/>
          </a:prstGeom>
        </p:spPr>
      </p:pic>
      <p:pic>
        <p:nvPicPr>
          <p:cNvPr id="15" name="Grafik 14"/>
          <p:cNvPicPr>
            <a:picLocks noChangeAspect="1"/>
          </p:cNvPicPr>
          <p:nvPr/>
        </p:nvPicPr>
        <p:blipFill>
          <a:blip r:embed="rId15" cstate="print"/>
          <a:stretch>
            <a:fillRect/>
          </a:stretch>
        </p:blipFill>
        <p:spPr>
          <a:xfrm>
            <a:off x="781645" y="6456236"/>
            <a:ext cx="557578" cy="52007"/>
          </a:xfrm>
          <a:prstGeom prst="rect">
            <a:avLst/>
          </a:prstGeom>
        </p:spPr>
      </p:pic>
      <p:pic>
        <p:nvPicPr>
          <p:cNvPr id="18" name="Grafik 17" descr="rz_dg-oldenbourg.eps"/>
          <p:cNvPicPr>
            <a:picLocks noChangeAspect="1"/>
          </p:cNvPicPr>
          <p:nvPr userDrawn="1"/>
        </p:nvPicPr>
        <p:blipFill>
          <a:blip r:embed="rId16" cstate="print"/>
          <a:stretch>
            <a:fillRect/>
          </a:stretch>
        </p:blipFill>
        <p:spPr>
          <a:xfrm>
            <a:off x="450895" y="-10048"/>
            <a:ext cx="1285875" cy="657225"/>
          </a:xfrm>
          <a:prstGeom prst="rect">
            <a:avLst/>
          </a:prstGeom>
        </p:spPr>
      </p:pic>
      <p:sp>
        <p:nvSpPr>
          <p:cNvPr id="10" name="Datumsplatzhalter 8"/>
          <p:cNvSpPr>
            <a:spLocks noGrp="1"/>
          </p:cNvSpPr>
          <p:nvPr userDrawn="1">
            <p:ph type="dt" sz="half" idx="2"/>
          </p:nvPr>
        </p:nvSpPr>
        <p:spPr>
          <a:xfrm>
            <a:off x="781645" y="6567803"/>
            <a:ext cx="8595268" cy="186679"/>
          </a:xfrm>
          <a:prstGeom prst="rect">
            <a:avLst/>
          </a:prstGeom>
        </p:spPr>
        <p:txBody>
          <a:bodyPr lIns="0" tIns="0" b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2974773858"/>
      </p:ext>
    </p:extLst>
  </p:cSld>
  <p:clrMap bg1="lt1" tx1="dk1" bg2="lt2" tx2="dk2" accent1="accent1" accent2="accent2" accent3="accent3" accent4="accent4" accent5="accent5" accent6="accent6" hlink="hlink" folHlink="folHlink"/>
  <p:sldLayoutIdLst>
    <p:sldLayoutId id="2147483694" r:id="rId1"/>
    <p:sldLayoutId id="2147483728" r:id="rId2"/>
    <p:sldLayoutId id="2147483730" r:id="rId3"/>
    <p:sldLayoutId id="2147483695" r:id="rId4"/>
    <p:sldLayoutId id="2147483696" r:id="rId5"/>
    <p:sldLayoutId id="2147483701" r:id="rId6"/>
    <p:sldLayoutId id="2147483698" r:id="rId7"/>
    <p:sldLayoutId id="2147483677" r:id="rId8"/>
    <p:sldLayoutId id="2147483729" r:id="rId9"/>
    <p:sldLayoutId id="2147483703" r:id="rId10"/>
    <p:sldLayoutId id="2147483709" r:id="rId11"/>
    <p:sldLayoutId id="2147483699" r:id="rId12"/>
    <p:sldLayoutId id="2147483700" r:id="rId13"/>
  </p:sldLayoutIdLst>
  <p:timing>
    <p:tnLst>
      <p:par>
        <p:cTn id="1" dur="indefinite" restart="never" nodeType="tmRoot"/>
      </p:par>
    </p:tnLst>
  </p:timing>
  <p:hf hdr="0"/>
  <p:txStyles>
    <p:titleStyle>
      <a:lvl1pPr algn="l" defTabSz="914400" rtl="0" eaLnBrk="1" latinLnBrk="0" hangingPunct="1">
        <a:lnSpc>
          <a:spcPct val="100000"/>
        </a:lnSpc>
        <a:spcBef>
          <a:spcPct val="0"/>
        </a:spcBef>
        <a:buNone/>
        <a:defRPr sz="1800" b="1" kern="1200" cap="all" baseline="0">
          <a:solidFill>
            <a:schemeClr val="tx1"/>
          </a:solidFill>
          <a:latin typeface="+mj-lt"/>
          <a:ea typeface="+mj-ea"/>
          <a:cs typeface="Arial" panose="020B0604020202020204" pitchFamily="34" charset="0"/>
        </a:defRPr>
      </a:lvl1pPr>
    </p:titleStyle>
    <p:bodyStyle>
      <a:lvl1pPr marL="0" indent="0" algn="l" defTabSz="914400" rtl="0" eaLnBrk="1" latinLnBrk="0" hangingPunct="1">
        <a:lnSpc>
          <a:spcPct val="100000"/>
        </a:lnSpc>
        <a:spcBef>
          <a:spcPts val="1400"/>
        </a:spcBef>
        <a:spcAft>
          <a:spcPts val="800"/>
        </a:spcAft>
        <a:buFont typeface="Arial" panose="020B0604020202020204" pitchFamily="34" charset="0"/>
        <a:buNone/>
        <a:defRPr sz="1400" b="1" i="0" kern="1200" cap="all" spc="50" baseline="0">
          <a:solidFill>
            <a:schemeClr val="tx1"/>
          </a:solidFill>
          <a:latin typeface="+mj-lt"/>
          <a:ea typeface="+mn-ea"/>
          <a:cs typeface="+mn-cs"/>
        </a:defRPr>
      </a:lvl1pPr>
      <a:lvl2pPr marL="0" indent="0" algn="l" defTabSz="914400" rtl="0" eaLnBrk="1" latinLnBrk="0" hangingPunct="1">
        <a:lnSpc>
          <a:spcPct val="100000"/>
        </a:lnSpc>
        <a:spcBef>
          <a:spcPts val="800"/>
        </a:spcBef>
        <a:spcAft>
          <a:spcPts val="800"/>
        </a:spcAft>
        <a:buSzPct val="70000"/>
        <a:buFont typeface="Wingdings 3" panose="05040102010807070707" pitchFamily="18" charset="2"/>
        <a:buNone/>
        <a:defRPr sz="1200" kern="1200">
          <a:solidFill>
            <a:schemeClr val="tx1"/>
          </a:solidFill>
          <a:latin typeface="+mn-lt"/>
          <a:ea typeface="+mn-ea"/>
          <a:cs typeface="+mn-cs"/>
        </a:defRPr>
      </a:lvl2pPr>
      <a:lvl3pPr marL="179388" indent="-179388"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kern="1200">
          <a:solidFill>
            <a:schemeClr val="tx1"/>
          </a:solidFill>
          <a:latin typeface="+mn-lt"/>
          <a:ea typeface="+mn-ea"/>
          <a:cs typeface="+mn-cs"/>
        </a:defRPr>
      </a:lvl3pPr>
      <a:lvl4pPr marL="36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b="0" i="0" kern="1200" baseline="0">
          <a:solidFill>
            <a:schemeClr val="tx1"/>
          </a:solidFill>
          <a:latin typeface="+mn-lt"/>
          <a:ea typeface="+mn-ea"/>
          <a:cs typeface="Arial" panose="020B0604020202020204" pitchFamily="34" charset="0"/>
        </a:defRPr>
      </a:lvl4pPr>
      <a:lvl5pPr marL="54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kern="1200">
          <a:solidFill>
            <a:schemeClr val="tx1"/>
          </a:solidFill>
          <a:latin typeface="+mn-lt"/>
          <a:ea typeface="+mn-ea"/>
          <a:cs typeface="Arial" panose="020B0604020202020204" pitchFamily="34" charset="0"/>
        </a:defRPr>
      </a:lvl5pPr>
      <a:lvl6pPr marL="54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b="0" kern="1200" baseline="0">
          <a:solidFill>
            <a:schemeClr val="tx1"/>
          </a:solidFill>
          <a:latin typeface="+mn-lt"/>
          <a:ea typeface="+mn-ea"/>
          <a:cs typeface="+mn-cs"/>
        </a:defRPr>
      </a:lvl6pPr>
      <a:lvl7pPr marL="54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kern="1200">
          <a:solidFill>
            <a:schemeClr val="tx1"/>
          </a:solidFill>
          <a:latin typeface="+mn-lt"/>
          <a:ea typeface="+mn-ea"/>
          <a:cs typeface="+mn-cs"/>
        </a:defRPr>
      </a:lvl7pPr>
      <a:lvl8pPr marL="54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kern="1200">
          <a:solidFill>
            <a:schemeClr val="tx1"/>
          </a:solidFill>
          <a:latin typeface="+mn-lt"/>
          <a:ea typeface="+mn-ea"/>
          <a:cs typeface="+mn-cs"/>
        </a:defRPr>
      </a:lvl8pPr>
      <a:lvl9pPr marL="54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kern="1200" baseline="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pos="7355" userDrawn="1">
          <p15:clr>
            <a:srgbClr val="F26B43"/>
          </p15:clr>
        </p15:guide>
        <p15:guide id="1" orient="horz" pos="981" userDrawn="1">
          <p15:clr>
            <a:srgbClr val="F26B43"/>
          </p15:clr>
        </p15:guide>
        <p15:guide id="2" orient="horz" pos="1253" userDrawn="1">
          <p15:clr>
            <a:srgbClr val="F26B43"/>
          </p15:clr>
        </p15:guide>
        <p15:guide id="3" orient="horz" pos="1366" userDrawn="1">
          <p15:clr>
            <a:srgbClr val="F26B43"/>
          </p15:clr>
        </p15:guide>
        <p15:guide id="5" orient="horz" pos="4156" userDrawn="1">
          <p15:clr>
            <a:srgbClr val="F26B43"/>
          </p15:clr>
        </p15:guide>
        <p15:guide id="6" orient="horz" pos="3906" userDrawn="1">
          <p15:clr>
            <a:srgbClr val="F26B43"/>
          </p15:clr>
        </p15:guide>
        <p15:guide id="7" orient="horz" pos="3748" userDrawn="1">
          <p15:clr>
            <a:srgbClr val="F26B43"/>
          </p15:clr>
        </p15:guide>
        <p15:guide id="8" pos="60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8" Type="http://schemas.openxmlformats.org/officeDocument/2006/relationships/image" Target="../media/image8.e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10.emf"/><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7.e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9.emf"/><Relationship Id="rId4" Type="http://schemas.openxmlformats.org/officeDocument/2006/relationships/image" Target="../media/image6.emf"/><Relationship Id="rId9" Type="http://schemas.openxmlformats.org/officeDocument/2006/relationships/oleObject" Target="../embeddings/oleObject4.bin"/><Relationship Id="rId14" Type="http://schemas.openxmlformats.org/officeDocument/2006/relationships/image" Target="../media/image11.emf"/></Relationships>
</file>

<file path=ppt/slides/_rels/slide17.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13.emf"/><Relationship Id="rId5" Type="http://schemas.openxmlformats.org/officeDocument/2006/relationships/oleObject" Target="../embeddings/oleObject8.bin"/><Relationship Id="rId10" Type="http://schemas.openxmlformats.org/officeDocument/2006/relationships/image" Target="../media/image15.emf"/><Relationship Id="rId4" Type="http://schemas.openxmlformats.org/officeDocument/2006/relationships/image" Target="../media/image12.emf"/><Relationship Id="rId9" Type="http://schemas.openxmlformats.org/officeDocument/2006/relationships/oleObject" Target="../embeddings/oleObject10.bin"/></Relationships>
</file>

<file path=ppt/slides/_rels/slide18.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oleObject" Target="../embeddings/oleObject11.bin"/><Relationship Id="rId7" Type="http://schemas.openxmlformats.org/officeDocument/2006/relationships/oleObject" Target="../embeddings/oleObject13.bin"/><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image" Target="../media/image17.emf"/><Relationship Id="rId5" Type="http://schemas.openxmlformats.org/officeDocument/2006/relationships/oleObject" Target="../embeddings/oleObject12.bin"/><Relationship Id="rId4" Type="http://schemas.openxmlformats.org/officeDocument/2006/relationships/image" Target="../media/image16.emf"/></Relationships>
</file>

<file path=ppt/slides/_rels/slide19.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oleObject" Target="../embeddings/oleObject14.bin"/><Relationship Id="rId7" Type="http://schemas.openxmlformats.org/officeDocument/2006/relationships/oleObject" Target="../embeddings/oleObject16.bin"/><Relationship Id="rId2" Type="http://schemas.openxmlformats.org/officeDocument/2006/relationships/slideLayout" Target="../slideLayouts/slideLayout4.xml"/><Relationship Id="rId1" Type="http://schemas.openxmlformats.org/officeDocument/2006/relationships/vmlDrawing" Target="../drawings/vmlDrawing4.vml"/><Relationship Id="rId6" Type="http://schemas.openxmlformats.org/officeDocument/2006/relationships/image" Target="../media/image20.emf"/><Relationship Id="rId5" Type="http://schemas.openxmlformats.org/officeDocument/2006/relationships/oleObject" Target="../embeddings/oleObject15.bin"/><Relationship Id="rId4" Type="http://schemas.openxmlformats.org/officeDocument/2006/relationships/image" Target="../media/image19.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24.emf"/><Relationship Id="rId3" Type="http://schemas.openxmlformats.org/officeDocument/2006/relationships/oleObject" Target="../embeddings/oleObject17.bin"/><Relationship Id="rId7" Type="http://schemas.openxmlformats.org/officeDocument/2006/relationships/oleObject" Target="../embeddings/oleObject19.bin"/><Relationship Id="rId2" Type="http://schemas.openxmlformats.org/officeDocument/2006/relationships/slideLayout" Target="../slideLayouts/slideLayout4.xml"/><Relationship Id="rId1" Type="http://schemas.openxmlformats.org/officeDocument/2006/relationships/vmlDrawing" Target="../drawings/vmlDrawing5.vml"/><Relationship Id="rId6" Type="http://schemas.openxmlformats.org/officeDocument/2006/relationships/image" Target="../media/image23.emf"/><Relationship Id="rId5" Type="http://schemas.openxmlformats.org/officeDocument/2006/relationships/oleObject" Target="../embeddings/oleObject18.bin"/><Relationship Id="rId4" Type="http://schemas.openxmlformats.org/officeDocument/2006/relationships/image" Target="../media/image22.emf"/></Relationships>
</file>

<file path=ppt/slides/_rels/slide21.xml.rels><?xml version="1.0" encoding="UTF-8" standalone="yes"?>
<Relationships xmlns="http://schemas.openxmlformats.org/package/2006/relationships"><Relationship Id="rId8" Type="http://schemas.openxmlformats.org/officeDocument/2006/relationships/image" Target="../media/image27.emf"/><Relationship Id="rId3" Type="http://schemas.openxmlformats.org/officeDocument/2006/relationships/oleObject" Target="../embeddings/oleObject20.bin"/><Relationship Id="rId7" Type="http://schemas.openxmlformats.org/officeDocument/2006/relationships/oleObject" Target="../embeddings/oleObject22.bin"/><Relationship Id="rId2" Type="http://schemas.openxmlformats.org/officeDocument/2006/relationships/slideLayout" Target="../slideLayouts/slideLayout4.xml"/><Relationship Id="rId1" Type="http://schemas.openxmlformats.org/officeDocument/2006/relationships/vmlDrawing" Target="../drawings/vmlDrawing6.vml"/><Relationship Id="rId6" Type="http://schemas.openxmlformats.org/officeDocument/2006/relationships/image" Target="../media/image26.emf"/><Relationship Id="rId5" Type="http://schemas.openxmlformats.org/officeDocument/2006/relationships/oleObject" Target="../embeddings/oleObject21.bin"/><Relationship Id="rId4" Type="http://schemas.openxmlformats.org/officeDocument/2006/relationships/image" Target="../media/image25.emf"/></Relationships>
</file>

<file path=ppt/slides/_rels/slide22.xml.rels><?xml version="1.0" encoding="UTF-8" standalone="yes"?>
<Relationships xmlns="http://schemas.openxmlformats.org/package/2006/relationships"><Relationship Id="rId8" Type="http://schemas.openxmlformats.org/officeDocument/2006/relationships/image" Target="../media/image30.emf"/><Relationship Id="rId3" Type="http://schemas.openxmlformats.org/officeDocument/2006/relationships/oleObject" Target="../embeddings/oleObject23.bin"/><Relationship Id="rId7" Type="http://schemas.openxmlformats.org/officeDocument/2006/relationships/oleObject" Target="../embeddings/oleObject25.bin"/><Relationship Id="rId2" Type="http://schemas.openxmlformats.org/officeDocument/2006/relationships/slideLayout" Target="../slideLayouts/slideLayout4.xml"/><Relationship Id="rId1" Type="http://schemas.openxmlformats.org/officeDocument/2006/relationships/vmlDrawing" Target="../drawings/vmlDrawing7.vml"/><Relationship Id="rId6" Type="http://schemas.openxmlformats.org/officeDocument/2006/relationships/image" Target="../media/image29.emf"/><Relationship Id="rId5" Type="http://schemas.openxmlformats.org/officeDocument/2006/relationships/oleObject" Target="../embeddings/oleObject24.bin"/><Relationship Id="rId10" Type="http://schemas.openxmlformats.org/officeDocument/2006/relationships/image" Target="../media/image31.emf"/><Relationship Id="rId4" Type="http://schemas.openxmlformats.org/officeDocument/2006/relationships/image" Target="../media/image28.emf"/><Relationship Id="rId9" Type="http://schemas.openxmlformats.org/officeDocument/2006/relationships/oleObject" Target="../embeddings/oleObject26.bin"/></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4.xml"/><Relationship Id="rId1" Type="http://schemas.openxmlformats.org/officeDocument/2006/relationships/vmlDrawing" Target="../drawings/vmlDrawing8.vml"/><Relationship Id="rId6" Type="http://schemas.openxmlformats.org/officeDocument/2006/relationships/image" Target="../media/image33.emf"/><Relationship Id="rId5" Type="http://schemas.openxmlformats.org/officeDocument/2006/relationships/oleObject" Target="../embeddings/oleObject28.bin"/><Relationship Id="rId4" Type="http://schemas.openxmlformats.org/officeDocument/2006/relationships/image" Target="../media/image32.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4.xml"/><Relationship Id="rId1" Type="http://schemas.openxmlformats.org/officeDocument/2006/relationships/vmlDrawing" Target="../drawings/vmlDrawing9.vml"/><Relationship Id="rId6" Type="http://schemas.openxmlformats.org/officeDocument/2006/relationships/image" Target="../media/image35.emf"/><Relationship Id="rId5" Type="http://schemas.openxmlformats.org/officeDocument/2006/relationships/oleObject" Target="../embeddings/oleObject30.bin"/><Relationship Id="rId4" Type="http://schemas.openxmlformats.org/officeDocument/2006/relationships/image" Target="../media/image34.emf"/></Relationships>
</file>

<file path=ppt/slides/_rels/slide26.xml.rels><?xml version="1.0" encoding="UTF-8" standalone="yes"?>
<Relationships xmlns="http://schemas.openxmlformats.org/package/2006/relationships"><Relationship Id="rId8" Type="http://schemas.openxmlformats.org/officeDocument/2006/relationships/image" Target="../media/image38.emf"/><Relationship Id="rId3" Type="http://schemas.openxmlformats.org/officeDocument/2006/relationships/oleObject" Target="../embeddings/oleObject31.bin"/><Relationship Id="rId7" Type="http://schemas.openxmlformats.org/officeDocument/2006/relationships/oleObject" Target="../embeddings/oleObject33.bin"/><Relationship Id="rId2" Type="http://schemas.openxmlformats.org/officeDocument/2006/relationships/slideLayout" Target="../slideLayouts/slideLayout4.xml"/><Relationship Id="rId1" Type="http://schemas.openxmlformats.org/officeDocument/2006/relationships/vmlDrawing" Target="../drawings/vmlDrawing10.vml"/><Relationship Id="rId6" Type="http://schemas.openxmlformats.org/officeDocument/2006/relationships/image" Target="../media/image37.emf"/><Relationship Id="rId5" Type="http://schemas.openxmlformats.org/officeDocument/2006/relationships/oleObject" Target="../embeddings/oleObject32.bin"/><Relationship Id="rId4" Type="http://schemas.openxmlformats.org/officeDocument/2006/relationships/image" Target="../media/image36.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ea typeface="ＭＳ Ｐゴシック" charset="-128"/>
              </a:rPr>
              <a:t>35. </a:t>
            </a:r>
            <a:r>
              <a:rPr lang="de-DE" altLang="de-DE" dirty="0" err="1">
                <a:ea typeface="ＭＳ Ｐゴシック" charset="-128"/>
              </a:rPr>
              <a:t>kapitel</a:t>
            </a:r>
            <a:endParaRPr lang="de-DE" dirty="0"/>
          </a:p>
        </p:txBody>
      </p:sp>
      <p:sp>
        <p:nvSpPr>
          <p:cNvPr id="3" name="Inhaltsplatzhalter 2"/>
          <p:cNvSpPr>
            <a:spLocks noGrp="1"/>
          </p:cNvSpPr>
          <p:nvPr>
            <p:ph idx="1"/>
          </p:nvPr>
        </p:nvSpPr>
        <p:spPr/>
        <p:txBody>
          <a:bodyPr/>
          <a:lstStyle/>
          <a:p>
            <a:r>
              <a:rPr lang="de-DE" altLang="de-DE" dirty="0">
                <a:ea typeface="ＭＳ Ｐゴシック" charset="-128"/>
              </a:rPr>
              <a:t>Externe </a:t>
            </a:r>
            <a:r>
              <a:rPr lang="de-DE" altLang="de-DE" dirty="0" err="1">
                <a:ea typeface="ＭＳ Ｐゴシック" charset="-128"/>
              </a:rPr>
              <a:t>effekte</a:t>
            </a:r>
            <a:r>
              <a:rPr lang="de-DE" altLang="de-DE" dirty="0">
                <a:ea typeface="ＭＳ Ｐゴシック" charset="-128"/>
              </a:rPr>
              <a:t> </a:t>
            </a:r>
          </a:p>
          <a:p>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1</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1397952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5752" y="795285"/>
            <a:ext cx="8695857" cy="278142"/>
          </a:xfrm>
        </p:spPr>
        <p:txBody>
          <a:bodyPr/>
          <a:lstStyle/>
          <a:p>
            <a:r>
              <a:rPr lang="de-DE" dirty="0" smtClean="0"/>
              <a:t>Effiziente allokation: B hat das recht auf saubere luft</a:t>
            </a:r>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10</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
        <p:nvSpPr>
          <p:cNvPr id="6" name="Line 4"/>
          <p:cNvSpPr>
            <a:spLocks noChangeShapeType="1"/>
          </p:cNvSpPr>
          <p:nvPr/>
        </p:nvSpPr>
        <p:spPr bwMode="auto">
          <a:xfrm>
            <a:off x="1600200" y="1676400"/>
            <a:ext cx="0" cy="3505200"/>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7" name="Line 5"/>
          <p:cNvSpPr>
            <a:spLocks noChangeShapeType="1"/>
          </p:cNvSpPr>
          <p:nvPr/>
        </p:nvSpPr>
        <p:spPr bwMode="auto">
          <a:xfrm>
            <a:off x="1600200" y="5200650"/>
            <a:ext cx="4645025"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8" name="Freeform 38"/>
          <p:cNvSpPr>
            <a:spLocks/>
          </p:cNvSpPr>
          <p:nvPr/>
        </p:nvSpPr>
        <p:spPr bwMode="auto">
          <a:xfrm>
            <a:off x="2019300" y="2724150"/>
            <a:ext cx="3924300" cy="2143125"/>
          </a:xfrm>
          <a:custGeom>
            <a:avLst/>
            <a:gdLst>
              <a:gd name="T0" fmla="*/ 0 w 2472"/>
              <a:gd name="T1" fmla="*/ 2147483647 h 1350"/>
              <a:gd name="T2" fmla="*/ 680442188 w 2472"/>
              <a:gd name="T3" fmla="*/ 2147483647 h 1350"/>
              <a:gd name="T4" fmla="*/ 2147483647 w 2472"/>
              <a:gd name="T5" fmla="*/ 1496972813 h 1350"/>
              <a:gd name="T6" fmla="*/ 2147483647 w 2472"/>
              <a:gd name="T7" fmla="*/ 1043344688 h 1350"/>
              <a:gd name="T8" fmla="*/ 2147483647 w 2472"/>
              <a:gd name="T9" fmla="*/ 650200313 h 1350"/>
              <a:gd name="T10" fmla="*/ 2147483647 w 2472"/>
              <a:gd name="T11" fmla="*/ 0 h 1350"/>
              <a:gd name="T12" fmla="*/ 0 60000 65536"/>
              <a:gd name="T13" fmla="*/ 0 60000 65536"/>
              <a:gd name="T14" fmla="*/ 0 60000 65536"/>
              <a:gd name="T15" fmla="*/ 0 60000 65536"/>
              <a:gd name="T16" fmla="*/ 0 60000 65536"/>
              <a:gd name="T17" fmla="*/ 0 60000 65536"/>
              <a:gd name="T18" fmla="*/ 0 w 2472"/>
              <a:gd name="T19" fmla="*/ 0 h 1350"/>
              <a:gd name="T20" fmla="*/ 2472 w 2472"/>
              <a:gd name="T21" fmla="*/ 1350 h 1350"/>
            </a:gdLst>
            <a:ahLst/>
            <a:cxnLst>
              <a:cxn ang="T12">
                <a:pos x="T0" y="T1"/>
              </a:cxn>
              <a:cxn ang="T13">
                <a:pos x="T2" y="T3"/>
              </a:cxn>
              <a:cxn ang="T14">
                <a:pos x="T4" y="T5"/>
              </a:cxn>
              <a:cxn ang="T15">
                <a:pos x="T6" y="T7"/>
              </a:cxn>
              <a:cxn ang="T16">
                <a:pos x="T8" y="T9"/>
              </a:cxn>
              <a:cxn ang="T17">
                <a:pos x="T10" y="T11"/>
              </a:cxn>
            </a:cxnLst>
            <a:rect l="T18" t="T19" r="T20" b="T21"/>
            <a:pathLst>
              <a:path w="2472" h="1350">
                <a:moveTo>
                  <a:pt x="0" y="1350"/>
                </a:moveTo>
                <a:cubicBezTo>
                  <a:pt x="53" y="1245"/>
                  <a:pt x="107" y="1140"/>
                  <a:pt x="270" y="1014"/>
                </a:cubicBezTo>
                <a:cubicBezTo>
                  <a:pt x="433" y="888"/>
                  <a:pt x="776" y="694"/>
                  <a:pt x="978" y="594"/>
                </a:cubicBezTo>
                <a:cubicBezTo>
                  <a:pt x="1180" y="494"/>
                  <a:pt x="1298" y="470"/>
                  <a:pt x="1482" y="414"/>
                </a:cubicBezTo>
                <a:cubicBezTo>
                  <a:pt x="1666" y="358"/>
                  <a:pt x="1917" y="327"/>
                  <a:pt x="2082" y="258"/>
                </a:cubicBezTo>
                <a:cubicBezTo>
                  <a:pt x="2247" y="189"/>
                  <a:pt x="2359" y="94"/>
                  <a:pt x="2472" y="0"/>
                </a:cubicBezTo>
              </a:path>
            </a:pathLst>
          </a:custGeom>
          <a:noFill/>
          <a:ln w="38100">
            <a:solidFill>
              <a:srgbClr val="000000"/>
            </a:solidFill>
            <a:round/>
            <a:headEnd type="none" w="sm" len="sm"/>
            <a:tailEnd type="none" w="med" len="lg"/>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9" name="Arc 32"/>
          <p:cNvSpPr>
            <a:spLocks/>
          </p:cNvSpPr>
          <p:nvPr/>
        </p:nvSpPr>
        <p:spPr bwMode="auto">
          <a:xfrm rot="10800000">
            <a:off x="46038" y="3649663"/>
            <a:ext cx="2968625" cy="3049587"/>
          </a:xfrm>
          <a:custGeom>
            <a:avLst/>
            <a:gdLst>
              <a:gd name="T0" fmla="*/ 2147483647 w 19345"/>
              <a:gd name="T1" fmla="*/ 2147483647 h 19166"/>
              <a:gd name="T2" fmla="*/ 0 w 19345"/>
              <a:gd name="T3" fmla="*/ 2147483647 h 19166"/>
              <a:gd name="T4" fmla="*/ 2147483647 w 19345"/>
              <a:gd name="T5" fmla="*/ 0 h 19166"/>
              <a:gd name="T6" fmla="*/ 0 60000 65536"/>
              <a:gd name="T7" fmla="*/ 0 60000 65536"/>
              <a:gd name="T8" fmla="*/ 0 60000 65536"/>
              <a:gd name="T9" fmla="*/ 0 w 19345"/>
              <a:gd name="T10" fmla="*/ 0 h 19166"/>
              <a:gd name="T11" fmla="*/ 19345 w 19345"/>
              <a:gd name="T12" fmla="*/ 19166 h 19166"/>
            </a:gdLst>
            <a:ahLst/>
            <a:cxnLst>
              <a:cxn ang="T6">
                <a:pos x="T0" y="T1"/>
              </a:cxn>
              <a:cxn ang="T7">
                <a:pos x="T2" y="T3"/>
              </a:cxn>
              <a:cxn ang="T8">
                <a:pos x="T4" y="T5"/>
              </a:cxn>
            </a:cxnLst>
            <a:rect l="T9" t="T10" r="T11" b="T12"/>
            <a:pathLst>
              <a:path w="19345" h="19166" fill="none" extrusionOk="0">
                <a:moveTo>
                  <a:pt x="9383" y="19165"/>
                </a:moveTo>
                <a:cubicBezTo>
                  <a:pt x="5321" y="17054"/>
                  <a:pt x="2035" y="13707"/>
                  <a:pt x="-1" y="9608"/>
                </a:cubicBezTo>
              </a:path>
              <a:path w="19345" h="19166" stroke="0" extrusionOk="0">
                <a:moveTo>
                  <a:pt x="9383" y="19165"/>
                </a:moveTo>
                <a:cubicBezTo>
                  <a:pt x="5321" y="17054"/>
                  <a:pt x="2035" y="13707"/>
                  <a:pt x="-1" y="9608"/>
                </a:cubicBezTo>
                <a:lnTo>
                  <a:pt x="19345" y="0"/>
                </a:lnTo>
                <a:lnTo>
                  <a:pt x="9383" y="19165"/>
                </a:lnTo>
                <a:close/>
              </a:path>
            </a:pathLst>
          </a:custGeom>
          <a:noFill/>
          <a:ln w="25400" cap="rnd">
            <a:solidFill>
              <a:srgbClr val="3CF2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fontAlgn="base" hangingPunct="0">
              <a:spcBef>
                <a:spcPct val="0"/>
              </a:spcBef>
              <a:spcAft>
                <a:spcPct val="0"/>
              </a:spcAft>
            </a:pPr>
            <a:endParaRPr lang="de-DE" sz="3200" b="1" smtClean="0">
              <a:solidFill>
                <a:srgbClr val="000000"/>
              </a:solidFill>
              <a:latin typeface="Arial" pitchFamily="34" charset="0"/>
              <a:ea typeface="ＭＳ Ｐゴシック" pitchFamily="34" charset="-128"/>
            </a:endParaRPr>
          </a:p>
        </p:txBody>
      </p:sp>
      <p:sp>
        <p:nvSpPr>
          <p:cNvPr id="14" name="Arc 15"/>
          <p:cNvSpPr>
            <a:spLocks/>
          </p:cNvSpPr>
          <p:nvPr/>
        </p:nvSpPr>
        <p:spPr bwMode="auto">
          <a:xfrm rot="10800000">
            <a:off x="1843088" y="2692400"/>
            <a:ext cx="2273300" cy="2317750"/>
          </a:xfrm>
          <a:custGeom>
            <a:avLst/>
            <a:gdLst>
              <a:gd name="T0" fmla="*/ 2147483647 w 21354"/>
              <a:gd name="T1" fmla="*/ 0 h 21454"/>
              <a:gd name="T2" fmla="*/ 2147483647 w 21354"/>
              <a:gd name="T3" fmla="*/ 2147483647 h 21454"/>
              <a:gd name="T4" fmla="*/ 0 w 21354"/>
              <a:gd name="T5" fmla="*/ 2147483647 h 21454"/>
              <a:gd name="T6" fmla="*/ 0 60000 65536"/>
              <a:gd name="T7" fmla="*/ 0 60000 65536"/>
              <a:gd name="T8" fmla="*/ 0 60000 65536"/>
              <a:gd name="T9" fmla="*/ 0 w 21354"/>
              <a:gd name="T10" fmla="*/ 0 h 21454"/>
              <a:gd name="T11" fmla="*/ 21354 w 21354"/>
              <a:gd name="T12" fmla="*/ 21454 h 21454"/>
            </a:gdLst>
            <a:ahLst/>
            <a:cxnLst>
              <a:cxn ang="T6">
                <a:pos x="T0" y="T1"/>
              </a:cxn>
              <a:cxn ang="T7">
                <a:pos x="T2" y="T3"/>
              </a:cxn>
              <a:cxn ang="T8">
                <a:pos x="T4" y="T5"/>
              </a:cxn>
            </a:cxnLst>
            <a:rect l="T9" t="T10" r="T11" b="T12"/>
            <a:pathLst>
              <a:path w="21354" h="21454" fill="none" extrusionOk="0">
                <a:moveTo>
                  <a:pt x="2504" y="-1"/>
                </a:moveTo>
                <a:cubicBezTo>
                  <a:pt x="12171" y="1127"/>
                  <a:pt x="19890" y="8582"/>
                  <a:pt x="21354" y="18204"/>
                </a:cubicBezTo>
              </a:path>
              <a:path w="21354" h="21454" stroke="0" extrusionOk="0">
                <a:moveTo>
                  <a:pt x="2504" y="-1"/>
                </a:moveTo>
                <a:cubicBezTo>
                  <a:pt x="12171" y="1127"/>
                  <a:pt x="19890" y="8582"/>
                  <a:pt x="21354" y="18204"/>
                </a:cubicBezTo>
                <a:lnTo>
                  <a:pt x="0" y="21454"/>
                </a:lnTo>
                <a:lnTo>
                  <a:pt x="2504" y="-1"/>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8" name="Line 25"/>
          <p:cNvSpPr>
            <a:spLocks noChangeShapeType="1"/>
          </p:cNvSpPr>
          <p:nvPr/>
        </p:nvSpPr>
        <p:spPr bwMode="auto">
          <a:xfrm>
            <a:off x="6238875" y="1690688"/>
            <a:ext cx="0" cy="3505200"/>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9" name="Line 7"/>
          <p:cNvSpPr>
            <a:spLocks noChangeShapeType="1"/>
          </p:cNvSpPr>
          <p:nvPr/>
        </p:nvSpPr>
        <p:spPr bwMode="auto">
          <a:xfrm>
            <a:off x="1530350" y="2262188"/>
            <a:ext cx="4649787" cy="0"/>
          </a:xfrm>
          <a:prstGeom prst="line">
            <a:avLst/>
          </a:prstGeom>
          <a:noFill/>
          <a:ln w="25400">
            <a:solidFill>
              <a:srgbClr val="000000"/>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90547" y="1352634"/>
            <a:ext cx="1028753" cy="410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Rectangle 10"/>
          <p:cNvSpPr>
            <a:spLocks noChangeArrowheads="1"/>
          </p:cNvSpPr>
          <p:nvPr/>
        </p:nvSpPr>
        <p:spPr bwMode="auto">
          <a:xfrm>
            <a:off x="6297384" y="4930424"/>
            <a:ext cx="75501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GELD</a:t>
            </a:r>
            <a:endPar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endParaRPr>
          </a:p>
        </p:txBody>
      </p:sp>
      <p:sp>
        <p:nvSpPr>
          <p:cNvPr id="22" name="Rectangle 5"/>
          <p:cNvSpPr>
            <a:spLocks noChangeArrowheads="1"/>
          </p:cNvSpPr>
          <p:nvPr/>
        </p:nvSpPr>
        <p:spPr bwMode="auto">
          <a:xfrm>
            <a:off x="1225481" y="5169246"/>
            <a:ext cx="44563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O</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A</a:t>
            </a:r>
          </a:p>
        </p:txBody>
      </p:sp>
      <p:sp>
        <p:nvSpPr>
          <p:cNvPr id="23" name="Rectangle 7"/>
          <p:cNvSpPr>
            <a:spLocks noChangeArrowheads="1"/>
          </p:cNvSpPr>
          <p:nvPr/>
        </p:nvSpPr>
        <p:spPr bwMode="auto">
          <a:xfrm>
            <a:off x="1193800" y="2061812"/>
            <a:ext cx="328616"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20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1</a:t>
            </a:r>
          </a:p>
        </p:txBody>
      </p:sp>
      <p:sp>
        <p:nvSpPr>
          <p:cNvPr id="25" name="Rectangle 16"/>
          <p:cNvSpPr>
            <a:spLocks noChangeArrowheads="1"/>
          </p:cNvSpPr>
          <p:nvPr/>
        </p:nvSpPr>
        <p:spPr bwMode="auto">
          <a:xfrm flipH="1">
            <a:off x="6238875" y="5256213"/>
            <a:ext cx="44563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a:spcBef>
                <a:spcPct val="0"/>
              </a:spcBef>
              <a:buClrTx/>
              <a:buSzTx/>
              <a:buFontTx/>
              <a:buNone/>
            </a:pPr>
            <a:r>
              <a:rPr lang="en-US" altLang="de-DE" sz="1600" dirty="0"/>
              <a:t>O</a:t>
            </a:r>
            <a:r>
              <a:rPr lang="en-US" altLang="de-DE" sz="1600" baseline="-25000" dirty="0"/>
              <a:t>B</a:t>
            </a:r>
          </a:p>
        </p:txBody>
      </p:sp>
      <p:sp>
        <p:nvSpPr>
          <p:cNvPr id="27" name="Oval 36"/>
          <p:cNvSpPr>
            <a:spLocks noChangeArrowheads="1"/>
          </p:cNvSpPr>
          <p:nvPr/>
        </p:nvSpPr>
        <p:spPr bwMode="auto">
          <a:xfrm>
            <a:off x="2365375" y="4251325"/>
            <a:ext cx="173038" cy="1730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28" name="Oval 24"/>
          <p:cNvSpPr>
            <a:spLocks noChangeArrowheads="1"/>
          </p:cNvSpPr>
          <p:nvPr/>
        </p:nvSpPr>
        <p:spPr bwMode="auto">
          <a:xfrm>
            <a:off x="3844925" y="5130800"/>
            <a:ext cx="144463" cy="144463"/>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33" name="Text Box 36"/>
          <p:cNvSpPr txBox="1">
            <a:spLocks noChangeArrowheads="1"/>
          </p:cNvSpPr>
          <p:nvPr/>
        </p:nvSpPr>
        <p:spPr bwMode="auto">
          <a:xfrm>
            <a:off x="6180137" y="2307517"/>
            <a:ext cx="349395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ES GIBT EINEN MARKT</a:t>
            </a:r>
          </a:p>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FÜR DAS RECHT ZU RAUCHEN,</a:t>
            </a:r>
          </a:p>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BEIDE AKTEURE HABEN DURCH</a:t>
            </a:r>
          </a:p>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TAUSCH </a:t>
            </a:r>
            <a:r>
              <a:rPr kumimoji="0" lang="en-US" altLang="de-DE" sz="1600" b="1" i="0" u="none" strike="noStrike" kern="0" cap="none" spc="0" normalizeH="0" baseline="0" noProof="0" dirty="0" smtClean="0">
                <a:ln>
                  <a:noFill/>
                </a:ln>
                <a:solidFill>
                  <a:srgbClr val="000000"/>
                </a:solidFill>
                <a:effectLst/>
                <a:uLnTx/>
                <a:uFillTx/>
              </a:rPr>
              <a:t>EINEN</a:t>
            </a:r>
            <a:r>
              <a:rPr kumimoji="0" lang="en-US" altLang="de-DE" sz="1600" b="1" i="0" u="none" strike="noStrike" kern="0" cap="none" spc="0" normalizeH="0" noProof="0" dirty="0" smtClean="0">
                <a:ln>
                  <a:noFill/>
                </a:ln>
                <a:solidFill>
                  <a:srgbClr val="000000"/>
                </a:solidFill>
                <a:effectLst/>
                <a:uLnTx/>
                <a:uFillTx/>
              </a:rPr>
              <a:t> NUTZENGEWINN:</a:t>
            </a:r>
          </a:p>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noProof="0" dirty="0" smtClean="0">
                <a:solidFill>
                  <a:srgbClr val="000000"/>
                </a:solidFill>
              </a:rPr>
              <a:t>B VERZICHTET AUF SAUBERE</a:t>
            </a:r>
          </a:p>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dirty="0" smtClean="0">
                <a:ln>
                  <a:noFill/>
                </a:ln>
                <a:solidFill>
                  <a:srgbClr val="000000"/>
                </a:solidFill>
                <a:effectLst/>
                <a:uLnTx/>
                <a:uFillTx/>
              </a:rPr>
              <a:t>LUFT, ERHÄLT DAFÜR GELD</a:t>
            </a:r>
            <a:r>
              <a:rPr kumimoji="0" lang="en-US" altLang="de-DE" sz="1600" b="1" i="0" u="none" strike="noStrike" kern="0" cap="none" spc="0" normalizeH="0" noProof="0" dirty="0" smtClean="0">
                <a:ln>
                  <a:noFill/>
                </a:ln>
                <a:solidFill>
                  <a:srgbClr val="000000"/>
                </a:solidFill>
                <a:effectLst/>
                <a:uLnTx/>
                <a:uFillTx/>
              </a:rPr>
              <a:t>.</a:t>
            </a:r>
            <a:endParaRPr kumimoji="0" lang="en-US" altLang="de-DE" sz="1600" b="1" i="0" u="none" strike="noStrike" kern="0" cap="none" spc="0" normalizeH="0" baseline="0" noProof="0" dirty="0" smtClean="0">
              <a:ln>
                <a:noFill/>
              </a:ln>
              <a:solidFill>
                <a:srgbClr val="000000"/>
              </a:solidFill>
              <a:effectLst/>
              <a:uLnTx/>
              <a:uFillTx/>
            </a:endParaRPr>
          </a:p>
        </p:txBody>
      </p:sp>
      <p:sp>
        <p:nvSpPr>
          <p:cNvPr id="41" name="Line 27"/>
          <p:cNvSpPr>
            <a:spLocks noChangeShapeType="1"/>
          </p:cNvSpPr>
          <p:nvPr/>
        </p:nvSpPr>
        <p:spPr bwMode="auto">
          <a:xfrm>
            <a:off x="1585913" y="5507038"/>
            <a:ext cx="2336800" cy="0"/>
          </a:xfrm>
          <a:prstGeom prst="line">
            <a:avLst/>
          </a:prstGeom>
          <a:noFill/>
          <a:ln w="127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42" name="Line 29"/>
          <p:cNvSpPr>
            <a:spLocks noChangeShapeType="1"/>
          </p:cNvSpPr>
          <p:nvPr/>
        </p:nvSpPr>
        <p:spPr bwMode="auto">
          <a:xfrm flipH="1">
            <a:off x="3914580" y="5518933"/>
            <a:ext cx="2309812" cy="0"/>
          </a:xfrm>
          <a:prstGeom prst="line">
            <a:avLst/>
          </a:prstGeom>
          <a:noFill/>
          <a:ln w="127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43" name="Rectangle 28"/>
          <p:cNvSpPr>
            <a:spLocks noChangeArrowheads="1"/>
          </p:cNvSpPr>
          <p:nvPr/>
        </p:nvSpPr>
        <p:spPr bwMode="auto">
          <a:xfrm>
            <a:off x="2460625" y="5237163"/>
            <a:ext cx="399148" cy="33919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err="1"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err="1" smtClean="0">
                <a:ln>
                  <a:noFill/>
                </a:ln>
                <a:solidFill>
                  <a:srgbClr val="000000"/>
                </a:solidFill>
                <a:effectLst/>
                <a:uLnTx/>
                <a:uFillTx/>
                <a:latin typeface="Arial" pitchFamily="34" charset="0"/>
                <a:ea typeface="ＭＳ Ｐゴシック" pitchFamily="34" charset="-128"/>
              </a:rPr>
              <a:t>A</a:t>
            </a:r>
            <a:endPar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endParaRPr>
          </a:p>
        </p:txBody>
      </p:sp>
      <p:sp>
        <p:nvSpPr>
          <p:cNvPr id="44" name="Rectangle 30"/>
          <p:cNvSpPr>
            <a:spLocks noChangeArrowheads="1"/>
          </p:cNvSpPr>
          <p:nvPr/>
        </p:nvSpPr>
        <p:spPr bwMode="auto">
          <a:xfrm flipH="1">
            <a:off x="4843463" y="5237163"/>
            <a:ext cx="399148" cy="33919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err="1"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err="1" smtClean="0">
                <a:ln>
                  <a:noFill/>
                </a:ln>
                <a:solidFill>
                  <a:srgbClr val="000000"/>
                </a:solidFill>
                <a:effectLst/>
                <a:uLnTx/>
                <a:uFillTx/>
                <a:latin typeface="Arial" pitchFamily="34" charset="0"/>
                <a:ea typeface="ＭＳ Ｐゴシック" pitchFamily="34" charset="-128"/>
              </a:rPr>
              <a:t>B</a:t>
            </a:r>
            <a:endPar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endParaRPr>
          </a:p>
        </p:txBody>
      </p:sp>
      <p:sp>
        <p:nvSpPr>
          <p:cNvPr id="45" name="Rectangle 11"/>
          <p:cNvSpPr>
            <a:spLocks noChangeArrowheads="1"/>
          </p:cNvSpPr>
          <p:nvPr/>
        </p:nvSpPr>
        <p:spPr bwMode="auto">
          <a:xfrm>
            <a:off x="2365375" y="5569998"/>
            <a:ext cx="399148"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A</a:t>
            </a:r>
          </a:p>
        </p:txBody>
      </p:sp>
      <p:sp>
        <p:nvSpPr>
          <p:cNvPr id="46" name="Line 25"/>
          <p:cNvSpPr>
            <a:spLocks noChangeShapeType="1"/>
          </p:cNvSpPr>
          <p:nvPr/>
        </p:nvSpPr>
        <p:spPr bwMode="auto">
          <a:xfrm>
            <a:off x="2778217" y="5803900"/>
            <a:ext cx="519113" cy="0"/>
          </a:xfrm>
          <a:prstGeom prst="line">
            <a:avLst/>
          </a:prstGeom>
          <a:noFill/>
          <a:ln w="254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47" name="Rectangle 20"/>
          <p:cNvSpPr>
            <a:spLocks noChangeArrowheads="1"/>
          </p:cNvSpPr>
          <p:nvPr/>
        </p:nvSpPr>
        <p:spPr bwMode="auto">
          <a:xfrm flipH="1">
            <a:off x="5323681" y="5543793"/>
            <a:ext cx="399148"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B</a:t>
            </a:r>
          </a:p>
        </p:txBody>
      </p:sp>
      <p:sp>
        <p:nvSpPr>
          <p:cNvPr id="48" name="Line 26"/>
          <p:cNvSpPr>
            <a:spLocks noChangeShapeType="1"/>
          </p:cNvSpPr>
          <p:nvPr/>
        </p:nvSpPr>
        <p:spPr bwMode="auto">
          <a:xfrm flipH="1">
            <a:off x="4824942" y="5803900"/>
            <a:ext cx="519112" cy="0"/>
          </a:xfrm>
          <a:prstGeom prst="line">
            <a:avLst/>
          </a:prstGeom>
          <a:noFill/>
          <a:ln w="254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49" name="Line 27"/>
          <p:cNvSpPr>
            <a:spLocks noChangeShapeType="1"/>
          </p:cNvSpPr>
          <p:nvPr/>
        </p:nvSpPr>
        <p:spPr bwMode="auto">
          <a:xfrm flipV="1">
            <a:off x="2451894" y="2211734"/>
            <a:ext cx="0" cy="2957512"/>
          </a:xfrm>
          <a:prstGeom prst="line">
            <a:avLst/>
          </a:prstGeom>
          <a:noFill/>
          <a:ln w="254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0" name="Line 33"/>
          <p:cNvSpPr>
            <a:spLocks noChangeShapeType="1"/>
          </p:cNvSpPr>
          <p:nvPr/>
        </p:nvSpPr>
        <p:spPr bwMode="auto">
          <a:xfrm>
            <a:off x="1600200" y="4337844"/>
            <a:ext cx="4618038" cy="0"/>
          </a:xfrm>
          <a:prstGeom prst="line">
            <a:avLst/>
          </a:prstGeom>
          <a:noFill/>
          <a:ln w="254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1" name="Arc 18"/>
          <p:cNvSpPr>
            <a:spLocks/>
          </p:cNvSpPr>
          <p:nvPr/>
        </p:nvSpPr>
        <p:spPr bwMode="auto">
          <a:xfrm rot="10800000">
            <a:off x="715963" y="2632075"/>
            <a:ext cx="3236912" cy="3302000"/>
          </a:xfrm>
          <a:custGeom>
            <a:avLst/>
            <a:gdLst>
              <a:gd name="T0" fmla="*/ 2147483647 w 21094"/>
              <a:gd name="T1" fmla="*/ 2147483647 h 20756"/>
              <a:gd name="T2" fmla="*/ 0 w 21094"/>
              <a:gd name="T3" fmla="*/ 2147483647 h 20756"/>
              <a:gd name="T4" fmla="*/ 2147483647 w 21094"/>
              <a:gd name="T5" fmla="*/ 0 h 20756"/>
              <a:gd name="T6" fmla="*/ 0 60000 65536"/>
              <a:gd name="T7" fmla="*/ 0 60000 65536"/>
              <a:gd name="T8" fmla="*/ 0 60000 65536"/>
              <a:gd name="T9" fmla="*/ 0 w 21094"/>
              <a:gd name="T10" fmla="*/ 0 h 20756"/>
              <a:gd name="T11" fmla="*/ 21094 w 21094"/>
              <a:gd name="T12" fmla="*/ 20756 h 20756"/>
            </a:gdLst>
            <a:ahLst/>
            <a:cxnLst>
              <a:cxn ang="T6">
                <a:pos x="T0" y="T1"/>
              </a:cxn>
              <a:cxn ang="T7">
                <a:pos x="T2" y="T3"/>
              </a:cxn>
              <a:cxn ang="T8">
                <a:pos x="T4" y="T5"/>
              </a:cxn>
            </a:cxnLst>
            <a:rect l="T9" t="T10" r="T11" b="T12"/>
            <a:pathLst>
              <a:path w="21094" h="20756" fill="none" extrusionOk="0">
                <a:moveTo>
                  <a:pt x="15114" y="20755"/>
                </a:moveTo>
                <a:cubicBezTo>
                  <a:pt x="7504" y="18563"/>
                  <a:pt x="1704" y="12382"/>
                  <a:pt x="0" y="4648"/>
                </a:cubicBezTo>
              </a:path>
              <a:path w="21094" h="20756" stroke="0" extrusionOk="0">
                <a:moveTo>
                  <a:pt x="15114" y="20755"/>
                </a:moveTo>
                <a:cubicBezTo>
                  <a:pt x="7504" y="18563"/>
                  <a:pt x="1704" y="12382"/>
                  <a:pt x="0" y="4648"/>
                </a:cubicBezTo>
                <a:lnTo>
                  <a:pt x="21094" y="0"/>
                </a:lnTo>
                <a:lnTo>
                  <a:pt x="15114" y="20755"/>
                </a:lnTo>
                <a:close/>
              </a:path>
            </a:pathLst>
          </a:custGeom>
          <a:noFill/>
          <a:ln w="25400" cap="rnd">
            <a:solidFill>
              <a:srgbClr val="3CF2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fontAlgn="base" hangingPunct="0">
              <a:spcBef>
                <a:spcPct val="0"/>
              </a:spcBef>
              <a:spcAft>
                <a:spcPct val="0"/>
              </a:spcAft>
            </a:pPr>
            <a:endParaRPr lang="de-DE" sz="3200" b="1" smtClean="0">
              <a:solidFill>
                <a:srgbClr val="000000"/>
              </a:solidFill>
              <a:latin typeface="Arial" pitchFamily="34" charset="0"/>
              <a:ea typeface="ＭＳ Ｐゴシック" pitchFamily="34" charset="-128"/>
            </a:endParaRPr>
          </a:p>
        </p:txBody>
      </p:sp>
      <p:sp>
        <p:nvSpPr>
          <p:cNvPr id="53" name="Arc 12"/>
          <p:cNvSpPr>
            <a:spLocks/>
          </p:cNvSpPr>
          <p:nvPr/>
        </p:nvSpPr>
        <p:spPr bwMode="auto">
          <a:xfrm rot="10800000">
            <a:off x="1663700" y="2511425"/>
            <a:ext cx="2543175" cy="2725738"/>
          </a:xfrm>
          <a:custGeom>
            <a:avLst/>
            <a:gdLst>
              <a:gd name="T0" fmla="*/ 2147483647 w 21600"/>
              <a:gd name="T1" fmla="*/ 0 h 23095"/>
              <a:gd name="T2" fmla="*/ 2147483647 w 21600"/>
              <a:gd name="T3" fmla="*/ 2147483647 h 23095"/>
              <a:gd name="T4" fmla="*/ 0 w 21600"/>
              <a:gd name="T5" fmla="*/ 2147483647 h 23095"/>
              <a:gd name="T6" fmla="*/ 0 60000 65536"/>
              <a:gd name="T7" fmla="*/ 0 60000 65536"/>
              <a:gd name="T8" fmla="*/ 0 60000 65536"/>
              <a:gd name="T9" fmla="*/ 0 w 21600"/>
              <a:gd name="T10" fmla="*/ 0 h 23095"/>
              <a:gd name="T11" fmla="*/ 21600 w 21600"/>
              <a:gd name="T12" fmla="*/ 23095 h 23095"/>
            </a:gdLst>
            <a:ahLst/>
            <a:cxnLst>
              <a:cxn ang="T6">
                <a:pos x="T0" y="T1"/>
              </a:cxn>
              <a:cxn ang="T7">
                <a:pos x="T2" y="T3"/>
              </a:cxn>
              <a:cxn ang="T8">
                <a:pos x="T4" y="T5"/>
              </a:cxn>
            </a:cxnLst>
            <a:rect l="T9" t="T10" r="T11" b="T12"/>
            <a:pathLst>
              <a:path w="21600" h="23095" fill="none" extrusionOk="0">
                <a:moveTo>
                  <a:pt x="2507" y="-1"/>
                </a:moveTo>
                <a:cubicBezTo>
                  <a:pt x="13392" y="1271"/>
                  <a:pt x="21600" y="10494"/>
                  <a:pt x="21600" y="21454"/>
                </a:cubicBezTo>
                <a:cubicBezTo>
                  <a:pt x="21600" y="22001"/>
                  <a:pt x="21579" y="22548"/>
                  <a:pt x="21537" y="23094"/>
                </a:cubicBezTo>
              </a:path>
              <a:path w="21600" h="23095" stroke="0" extrusionOk="0">
                <a:moveTo>
                  <a:pt x="2507" y="-1"/>
                </a:moveTo>
                <a:cubicBezTo>
                  <a:pt x="13392" y="1271"/>
                  <a:pt x="21600" y="10494"/>
                  <a:pt x="21600" y="21454"/>
                </a:cubicBezTo>
                <a:cubicBezTo>
                  <a:pt x="21600" y="22001"/>
                  <a:pt x="21579" y="22548"/>
                  <a:pt x="21537" y="23094"/>
                </a:cubicBezTo>
                <a:lnTo>
                  <a:pt x="0" y="21454"/>
                </a:lnTo>
                <a:lnTo>
                  <a:pt x="2507" y="-1"/>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4" name="Line 38"/>
          <p:cNvSpPr>
            <a:spLocks noChangeShapeType="1"/>
          </p:cNvSpPr>
          <p:nvPr/>
        </p:nvSpPr>
        <p:spPr bwMode="auto">
          <a:xfrm flipH="1" flipV="1">
            <a:off x="5922756" y="4318793"/>
            <a:ext cx="20844" cy="884238"/>
          </a:xfrm>
          <a:prstGeom prst="line">
            <a:avLst/>
          </a:prstGeom>
          <a:noFill/>
          <a:ln w="762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5" name="Rectangle 37"/>
          <p:cNvSpPr>
            <a:spLocks noChangeArrowheads="1"/>
          </p:cNvSpPr>
          <p:nvPr/>
        </p:nvSpPr>
        <p:spPr bwMode="auto">
          <a:xfrm>
            <a:off x="6252955" y="4098088"/>
            <a:ext cx="533552"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dirty="0">
                <a:solidFill>
                  <a:srgbClr val="000000"/>
                </a:solidFill>
              </a:rPr>
              <a:t>R</a:t>
            </a:r>
            <a:r>
              <a:rPr kumimoji="0" lang="en-US" altLang="de-DE" sz="1600" b="1" i="0" u="none" strike="noStrike" kern="0" cap="none" spc="0" normalizeH="0" baseline="-25000" noProof="0" dirty="0" smtClean="0">
                <a:ln>
                  <a:noFill/>
                </a:ln>
                <a:solidFill>
                  <a:srgbClr val="000000"/>
                </a:solidFill>
                <a:effectLst/>
                <a:uLnTx/>
                <a:uFillTx/>
              </a:rPr>
              <a:t>A</a:t>
            </a:r>
          </a:p>
        </p:txBody>
      </p:sp>
      <p:sp>
        <p:nvSpPr>
          <p:cNvPr id="56" name="Rectangle 35"/>
          <p:cNvSpPr>
            <a:spLocks noChangeArrowheads="1"/>
          </p:cNvSpPr>
          <p:nvPr/>
        </p:nvSpPr>
        <p:spPr bwMode="auto">
          <a:xfrm>
            <a:off x="2686648" y="1490312"/>
            <a:ext cx="69570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p(R</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A</a:t>
            </a: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p>
        </p:txBody>
      </p:sp>
      <p:sp>
        <p:nvSpPr>
          <p:cNvPr id="57" name="Line 32"/>
          <p:cNvSpPr>
            <a:spLocks noChangeShapeType="1"/>
          </p:cNvSpPr>
          <p:nvPr/>
        </p:nvSpPr>
        <p:spPr bwMode="auto">
          <a:xfrm flipH="1" flipV="1">
            <a:off x="2407735" y="2074097"/>
            <a:ext cx="1292180" cy="17813"/>
          </a:xfrm>
          <a:prstGeom prst="line">
            <a:avLst/>
          </a:prstGeom>
          <a:noFill/>
          <a:ln w="762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de-DE"/>
          </a:p>
        </p:txBody>
      </p:sp>
      <p:sp>
        <p:nvSpPr>
          <p:cNvPr id="58" name="Line 30"/>
          <p:cNvSpPr>
            <a:spLocks noChangeShapeType="1"/>
          </p:cNvSpPr>
          <p:nvPr/>
        </p:nvSpPr>
        <p:spPr bwMode="auto">
          <a:xfrm flipH="1" flipV="1">
            <a:off x="1585913" y="3443288"/>
            <a:ext cx="1691764" cy="1746250"/>
          </a:xfrm>
          <a:prstGeom prst="line">
            <a:avLst/>
          </a:prstGeom>
          <a:noFill/>
          <a:ln w="254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Tree>
    <p:extLst>
      <p:ext uri="{BB962C8B-B14F-4D97-AF65-F5344CB8AC3E}">
        <p14:creationId xmlns:p14="http://schemas.microsoft.com/office/powerpoint/2010/main" val="9566509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4682" y="600074"/>
            <a:ext cx="8695857" cy="278142"/>
          </a:xfrm>
        </p:spPr>
        <p:txBody>
          <a:bodyPr/>
          <a:lstStyle/>
          <a:p>
            <a:r>
              <a:rPr lang="de-DE" dirty="0">
                <a:solidFill>
                  <a:srgbClr val="000000"/>
                </a:solidFill>
              </a:rPr>
              <a:t>Effiziente allokation: </a:t>
            </a:r>
            <a:r>
              <a:rPr lang="de-DE" dirty="0" smtClean="0">
                <a:solidFill>
                  <a:srgbClr val="000000"/>
                </a:solidFill>
              </a:rPr>
              <a:t>A </a:t>
            </a:r>
            <a:r>
              <a:rPr lang="de-DE" dirty="0">
                <a:solidFill>
                  <a:srgbClr val="000000"/>
                </a:solidFill>
              </a:rPr>
              <a:t>hat das </a:t>
            </a:r>
            <a:r>
              <a:rPr lang="de-DE" dirty="0" smtClean="0">
                <a:solidFill>
                  <a:srgbClr val="000000"/>
                </a:solidFill>
              </a:rPr>
              <a:t>recht zu rauchen</a:t>
            </a:r>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11</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
        <p:nvSpPr>
          <p:cNvPr id="6" name="Line 4"/>
          <p:cNvSpPr>
            <a:spLocks noChangeShapeType="1"/>
          </p:cNvSpPr>
          <p:nvPr/>
        </p:nvSpPr>
        <p:spPr bwMode="auto">
          <a:xfrm>
            <a:off x="1600200" y="1676400"/>
            <a:ext cx="0" cy="3505200"/>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7" name="Line 5"/>
          <p:cNvSpPr>
            <a:spLocks noChangeShapeType="1"/>
          </p:cNvSpPr>
          <p:nvPr/>
        </p:nvSpPr>
        <p:spPr bwMode="auto">
          <a:xfrm>
            <a:off x="1600200" y="5200650"/>
            <a:ext cx="4645025"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8" name="Freeform 38"/>
          <p:cNvSpPr>
            <a:spLocks/>
          </p:cNvSpPr>
          <p:nvPr/>
        </p:nvSpPr>
        <p:spPr bwMode="auto">
          <a:xfrm>
            <a:off x="2019300" y="2724150"/>
            <a:ext cx="3924300" cy="2143125"/>
          </a:xfrm>
          <a:custGeom>
            <a:avLst/>
            <a:gdLst>
              <a:gd name="T0" fmla="*/ 0 w 2472"/>
              <a:gd name="T1" fmla="*/ 2147483647 h 1350"/>
              <a:gd name="T2" fmla="*/ 680442188 w 2472"/>
              <a:gd name="T3" fmla="*/ 2147483647 h 1350"/>
              <a:gd name="T4" fmla="*/ 2147483647 w 2472"/>
              <a:gd name="T5" fmla="*/ 1496972813 h 1350"/>
              <a:gd name="T6" fmla="*/ 2147483647 w 2472"/>
              <a:gd name="T7" fmla="*/ 1043344688 h 1350"/>
              <a:gd name="T8" fmla="*/ 2147483647 w 2472"/>
              <a:gd name="T9" fmla="*/ 650200313 h 1350"/>
              <a:gd name="T10" fmla="*/ 2147483647 w 2472"/>
              <a:gd name="T11" fmla="*/ 0 h 1350"/>
              <a:gd name="T12" fmla="*/ 0 60000 65536"/>
              <a:gd name="T13" fmla="*/ 0 60000 65536"/>
              <a:gd name="T14" fmla="*/ 0 60000 65536"/>
              <a:gd name="T15" fmla="*/ 0 60000 65536"/>
              <a:gd name="T16" fmla="*/ 0 60000 65536"/>
              <a:gd name="T17" fmla="*/ 0 60000 65536"/>
              <a:gd name="T18" fmla="*/ 0 w 2472"/>
              <a:gd name="T19" fmla="*/ 0 h 1350"/>
              <a:gd name="T20" fmla="*/ 2472 w 2472"/>
              <a:gd name="T21" fmla="*/ 1350 h 1350"/>
            </a:gdLst>
            <a:ahLst/>
            <a:cxnLst>
              <a:cxn ang="T12">
                <a:pos x="T0" y="T1"/>
              </a:cxn>
              <a:cxn ang="T13">
                <a:pos x="T2" y="T3"/>
              </a:cxn>
              <a:cxn ang="T14">
                <a:pos x="T4" y="T5"/>
              </a:cxn>
              <a:cxn ang="T15">
                <a:pos x="T6" y="T7"/>
              </a:cxn>
              <a:cxn ang="T16">
                <a:pos x="T8" y="T9"/>
              </a:cxn>
              <a:cxn ang="T17">
                <a:pos x="T10" y="T11"/>
              </a:cxn>
            </a:cxnLst>
            <a:rect l="T18" t="T19" r="T20" b="T21"/>
            <a:pathLst>
              <a:path w="2472" h="1350">
                <a:moveTo>
                  <a:pt x="0" y="1350"/>
                </a:moveTo>
                <a:cubicBezTo>
                  <a:pt x="53" y="1245"/>
                  <a:pt x="107" y="1140"/>
                  <a:pt x="270" y="1014"/>
                </a:cubicBezTo>
                <a:cubicBezTo>
                  <a:pt x="433" y="888"/>
                  <a:pt x="776" y="694"/>
                  <a:pt x="978" y="594"/>
                </a:cubicBezTo>
                <a:cubicBezTo>
                  <a:pt x="1180" y="494"/>
                  <a:pt x="1298" y="470"/>
                  <a:pt x="1482" y="414"/>
                </a:cubicBezTo>
                <a:cubicBezTo>
                  <a:pt x="1666" y="358"/>
                  <a:pt x="1917" y="327"/>
                  <a:pt x="2082" y="258"/>
                </a:cubicBezTo>
                <a:cubicBezTo>
                  <a:pt x="2247" y="189"/>
                  <a:pt x="2359" y="94"/>
                  <a:pt x="2472" y="0"/>
                </a:cubicBezTo>
              </a:path>
            </a:pathLst>
          </a:custGeom>
          <a:noFill/>
          <a:ln w="38100">
            <a:solidFill>
              <a:srgbClr val="000000"/>
            </a:solidFill>
            <a:round/>
            <a:headEnd type="none" w="sm" len="sm"/>
            <a:tailEnd type="none" w="med" len="lg"/>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1" name="Arc 22"/>
          <p:cNvSpPr>
            <a:spLocks/>
          </p:cNvSpPr>
          <p:nvPr/>
        </p:nvSpPr>
        <p:spPr bwMode="auto">
          <a:xfrm rot="10800000">
            <a:off x="3479664" y="2282376"/>
            <a:ext cx="2759211" cy="1596702"/>
          </a:xfrm>
          <a:custGeom>
            <a:avLst/>
            <a:gdLst>
              <a:gd name="T0" fmla="*/ 2147483647 w 21298"/>
              <a:gd name="T1" fmla="*/ 2147483647 h 21452"/>
              <a:gd name="T2" fmla="*/ 0 w 21298"/>
              <a:gd name="T3" fmla="*/ 2147483647 h 21452"/>
              <a:gd name="T4" fmla="*/ 2147483647 w 21298"/>
              <a:gd name="T5" fmla="*/ 0 h 21452"/>
              <a:gd name="T6" fmla="*/ 0 60000 65536"/>
              <a:gd name="T7" fmla="*/ 0 60000 65536"/>
              <a:gd name="T8" fmla="*/ 0 60000 65536"/>
              <a:gd name="T9" fmla="*/ 0 w 21298"/>
              <a:gd name="T10" fmla="*/ 0 h 21452"/>
              <a:gd name="T11" fmla="*/ 21298 w 21298"/>
              <a:gd name="T12" fmla="*/ 21452 h 21452"/>
            </a:gdLst>
            <a:ahLst/>
            <a:cxnLst>
              <a:cxn ang="T6">
                <a:pos x="T0" y="T1"/>
              </a:cxn>
              <a:cxn ang="T7">
                <a:pos x="T2" y="T3"/>
              </a:cxn>
              <a:cxn ang="T8">
                <a:pos x="T4" y="T5"/>
              </a:cxn>
            </a:cxnLst>
            <a:rect l="T9" t="T10" r="T11" b="T12"/>
            <a:pathLst>
              <a:path w="21298" h="21452" fill="none" extrusionOk="0">
                <a:moveTo>
                  <a:pt x="18773" y="21452"/>
                </a:moveTo>
                <a:cubicBezTo>
                  <a:pt x="9246" y="20331"/>
                  <a:pt x="1599" y="13060"/>
                  <a:pt x="0" y="3600"/>
                </a:cubicBezTo>
              </a:path>
              <a:path w="21298" h="21452" stroke="0" extrusionOk="0">
                <a:moveTo>
                  <a:pt x="18773" y="21452"/>
                </a:moveTo>
                <a:cubicBezTo>
                  <a:pt x="9246" y="20331"/>
                  <a:pt x="1599" y="13060"/>
                  <a:pt x="0" y="3600"/>
                </a:cubicBezTo>
                <a:lnTo>
                  <a:pt x="21298" y="0"/>
                </a:lnTo>
                <a:lnTo>
                  <a:pt x="18773" y="21452"/>
                </a:lnTo>
                <a:close/>
              </a:path>
            </a:pathLst>
          </a:custGeom>
          <a:noFill/>
          <a:ln w="25400" cap="rnd">
            <a:solidFill>
              <a:srgbClr val="3CF2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fontAlgn="base" hangingPunct="0">
              <a:spcBef>
                <a:spcPct val="0"/>
              </a:spcBef>
              <a:spcAft>
                <a:spcPct val="0"/>
              </a:spcAft>
            </a:pPr>
            <a:endParaRPr lang="de-DE" sz="3200" b="1" smtClean="0">
              <a:solidFill>
                <a:srgbClr val="000000"/>
              </a:solidFill>
              <a:latin typeface="Arial" pitchFamily="34" charset="0"/>
              <a:ea typeface="ＭＳ Ｐゴシック" pitchFamily="34" charset="-128"/>
            </a:endParaRPr>
          </a:p>
        </p:txBody>
      </p:sp>
      <p:sp>
        <p:nvSpPr>
          <p:cNvPr id="12" name="Arc 21"/>
          <p:cNvSpPr>
            <a:spLocks/>
          </p:cNvSpPr>
          <p:nvPr/>
        </p:nvSpPr>
        <p:spPr bwMode="auto">
          <a:xfrm rot="10800000">
            <a:off x="3743325" y="2546350"/>
            <a:ext cx="2274888" cy="2317750"/>
          </a:xfrm>
          <a:custGeom>
            <a:avLst/>
            <a:gdLst>
              <a:gd name="T0" fmla="*/ 2147483647 w 21357"/>
              <a:gd name="T1" fmla="*/ 2147483647 h 21452"/>
              <a:gd name="T2" fmla="*/ 0 w 21357"/>
              <a:gd name="T3" fmla="*/ 2147483647 h 21452"/>
              <a:gd name="T4" fmla="*/ 2147483647 w 21357"/>
              <a:gd name="T5" fmla="*/ 0 h 21452"/>
              <a:gd name="T6" fmla="*/ 0 60000 65536"/>
              <a:gd name="T7" fmla="*/ 0 60000 65536"/>
              <a:gd name="T8" fmla="*/ 0 60000 65536"/>
              <a:gd name="T9" fmla="*/ 0 w 21357"/>
              <a:gd name="T10" fmla="*/ 0 h 21452"/>
              <a:gd name="T11" fmla="*/ 21357 w 21357"/>
              <a:gd name="T12" fmla="*/ 21452 h 21452"/>
            </a:gdLst>
            <a:ahLst/>
            <a:cxnLst>
              <a:cxn ang="T6">
                <a:pos x="T0" y="T1"/>
              </a:cxn>
              <a:cxn ang="T7">
                <a:pos x="T2" y="T3"/>
              </a:cxn>
              <a:cxn ang="T8">
                <a:pos x="T4" y="T5"/>
              </a:cxn>
            </a:cxnLst>
            <a:rect l="T9" t="T10" r="T11" b="T12"/>
            <a:pathLst>
              <a:path w="21357" h="21452" fill="none" extrusionOk="0">
                <a:moveTo>
                  <a:pt x="18835" y="21452"/>
                </a:moveTo>
                <a:cubicBezTo>
                  <a:pt x="9169" y="20316"/>
                  <a:pt x="1456" y="12855"/>
                  <a:pt x="0" y="3231"/>
                </a:cubicBezTo>
              </a:path>
              <a:path w="21357" h="21452" stroke="0" extrusionOk="0">
                <a:moveTo>
                  <a:pt x="18835" y="21452"/>
                </a:moveTo>
                <a:cubicBezTo>
                  <a:pt x="9169" y="20316"/>
                  <a:pt x="1456" y="12855"/>
                  <a:pt x="0" y="3231"/>
                </a:cubicBezTo>
                <a:lnTo>
                  <a:pt x="21357" y="0"/>
                </a:lnTo>
                <a:lnTo>
                  <a:pt x="18835" y="21452"/>
                </a:lnTo>
                <a:close/>
              </a:path>
            </a:pathLst>
          </a:custGeom>
          <a:noFill/>
          <a:ln w="25400" cap="rnd">
            <a:solidFill>
              <a:srgbClr val="3CF2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fontAlgn="base" hangingPunct="0">
              <a:spcBef>
                <a:spcPct val="0"/>
              </a:spcBef>
              <a:spcAft>
                <a:spcPct val="0"/>
              </a:spcAft>
            </a:pPr>
            <a:endParaRPr lang="de-DE" sz="3200" b="1" smtClean="0">
              <a:solidFill>
                <a:srgbClr val="000000"/>
              </a:solidFill>
              <a:latin typeface="Arial" pitchFamily="34" charset="0"/>
              <a:ea typeface="ＭＳ Ｐゴシック" pitchFamily="34" charset="-128"/>
            </a:endParaRPr>
          </a:p>
        </p:txBody>
      </p:sp>
      <p:sp>
        <p:nvSpPr>
          <p:cNvPr id="16" name="Arc 2"/>
          <p:cNvSpPr>
            <a:spLocks/>
          </p:cNvSpPr>
          <p:nvPr/>
        </p:nvSpPr>
        <p:spPr bwMode="auto">
          <a:xfrm rot="10800000">
            <a:off x="3922713" y="1079499"/>
            <a:ext cx="2928661" cy="3370264"/>
          </a:xfrm>
          <a:custGeom>
            <a:avLst/>
            <a:gdLst>
              <a:gd name="T0" fmla="*/ 2147483647 w 20280"/>
              <a:gd name="T1" fmla="*/ 0 h 21182"/>
              <a:gd name="T2" fmla="*/ 2147483647 w 20280"/>
              <a:gd name="T3" fmla="*/ 2147483647 h 21182"/>
              <a:gd name="T4" fmla="*/ 0 w 20280"/>
              <a:gd name="T5" fmla="*/ 2147483647 h 21182"/>
              <a:gd name="T6" fmla="*/ 0 60000 65536"/>
              <a:gd name="T7" fmla="*/ 0 60000 65536"/>
              <a:gd name="T8" fmla="*/ 0 60000 65536"/>
              <a:gd name="T9" fmla="*/ 0 w 20280"/>
              <a:gd name="T10" fmla="*/ 0 h 21182"/>
              <a:gd name="T11" fmla="*/ 20280 w 20280"/>
              <a:gd name="T12" fmla="*/ 21182 h 21182"/>
            </a:gdLst>
            <a:ahLst/>
            <a:cxnLst>
              <a:cxn ang="T6">
                <a:pos x="T0" y="T1"/>
              </a:cxn>
              <a:cxn ang="T7">
                <a:pos x="T2" y="T3"/>
              </a:cxn>
              <a:cxn ang="T8">
                <a:pos x="T4" y="T5"/>
              </a:cxn>
            </a:cxnLst>
            <a:rect l="T9" t="T10" r="T11" b="T12"/>
            <a:pathLst>
              <a:path w="20280" h="21182" fill="none" extrusionOk="0">
                <a:moveTo>
                  <a:pt x="4230" y="0"/>
                </a:moveTo>
                <a:cubicBezTo>
                  <a:pt x="11610" y="1474"/>
                  <a:pt x="17690" y="6682"/>
                  <a:pt x="20280" y="13747"/>
                </a:cubicBezTo>
              </a:path>
              <a:path w="20280" h="21182" stroke="0" extrusionOk="0">
                <a:moveTo>
                  <a:pt x="4230" y="0"/>
                </a:moveTo>
                <a:cubicBezTo>
                  <a:pt x="11610" y="1474"/>
                  <a:pt x="17690" y="6682"/>
                  <a:pt x="20280" y="13747"/>
                </a:cubicBezTo>
                <a:lnTo>
                  <a:pt x="0" y="21182"/>
                </a:lnTo>
                <a:lnTo>
                  <a:pt x="4230" y="0"/>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7" name="Arc 13"/>
          <p:cNvSpPr>
            <a:spLocks/>
          </p:cNvSpPr>
          <p:nvPr/>
        </p:nvSpPr>
        <p:spPr bwMode="auto">
          <a:xfrm rot="10800000">
            <a:off x="4668838" y="600075"/>
            <a:ext cx="2897187" cy="3101975"/>
          </a:xfrm>
          <a:custGeom>
            <a:avLst/>
            <a:gdLst>
              <a:gd name="T0" fmla="*/ 2147483647 w 18879"/>
              <a:gd name="T1" fmla="*/ 0 h 19491"/>
              <a:gd name="T2" fmla="*/ 2147483647 w 18879"/>
              <a:gd name="T3" fmla="*/ 2147483647 h 19491"/>
              <a:gd name="T4" fmla="*/ 0 w 18879"/>
              <a:gd name="T5" fmla="*/ 2147483647 h 19491"/>
              <a:gd name="T6" fmla="*/ 0 60000 65536"/>
              <a:gd name="T7" fmla="*/ 0 60000 65536"/>
              <a:gd name="T8" fmla="*/ 0 60000 65536"/>
              <a:gd name="T9" fmla="*/ 0 w 18879"/>
              <a:gd name="T10" fmla="*/ 0 h 19491"/>
              <a:gd name="T11" fmla="*/ 18879 w 18879"/>
              <a:gd name="T12" fmla="*/ 19491 h 19491"/>
            </a:gdLst>
            <a:ahLst/>
            <a:cxnLst>
              <a:cxn ang="T6">
                <a:pos x="T0" y="T1"/>
              </a:cxn>
              <a:cxn ang="T7">
                <a:pos x="T2" y="T3"/>
              </a:cxn>
              <a:cxn ang="T8">
                <a:pos x="T4" y="T5"/>
              </a:cxn>
            </a:cxnLst>
            <a:rect l="T9" t="T10" r="T11" b="T12"/>
            <a:pathLst>
              <a:path w="18879" h="19491" fill="none" extrusionOk="0">
                <a:moveTo>
                  <a:pt x="9309" y="-1"/>
                </a:moveTo>
                <a:cubicBezTo>
                  <a:pt x="13355" y="1932"/>
                  <a:pt x="16700" y="5076"/>
                  <a:pt x="18878" y="8996"/>
                </a:cubicBezTo>
              </a:path>
              <a:path w="18879" h="19491" stroke="0" extrusionOk="0">
                <a:moveTo>
                  <a:pt x="9309" y="-1"/>
                </a:moveTo>
                <a:cubicBezTo>
                  <a:pt x="13355" y="1932"/>
                  <a:pt x="16700" y="5076"/>
                  <a:pt x="18878" y="8996"/>
                </a:cubicBezTo>
                <a:lnTo>
                  <a:pt x="0" y="19491"/>
                </a:lnTo>
                <a:lnTo>
                  <a:pt x="9309" y="-1"/>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8" name="Line 25"/>
          <p:cNvSpPr>
            <a:spLocks noChangeShapeType="1"/>
          </p:cNvSpPr>
          <p:nvPr/>
        </p:nvSpPr>
        <p:spPr bwMode="auto">
          <a:xfrm>
            <a:off x="6238875" y="1690688"/>
            <a:ext cx="0" cy="3505200"/>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9" name="Line 7"/>
          <p:cNvSpPr>
            <a:spLocks noChangeShapeType="1"/>
          </p:cNvSpPr>
          <p:nvPr/>
        </p:nvSpPr>
        <p:spPr bwMode="auto">
          <a:xfrm>
            <a:off x="1633906" y="2282375"/>
            <a:ext cx="4649787" cy="0"/>
          </a:xfrm>
          <a:prstGeom prst="line">
            <a:avLst/>
          </a:prstGeom>
          <a:noFill/>
          <a:ln w="25400">
            <a:solidFill>
              <a:srgbClr val="000000"/>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24253" y="1339909"/>
            <a:ext cx="995047" cy="3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Rectangle 10"/>
          <p:cNvSpPr>
            <a:spLocks noChangeArrowheads="1"/>
          </p:cNvSpPr>
          <p:nvPr/>
        </p:nvSpPr>
        <p:spPr bwMode="auto">
          <a:xfrm>
            <a:off x="6297384" y="4930424"/>
            <a:ext cx="684483"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4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GELD</a:t>
            </a:r>
            <a:endPar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endParaRPr>
          </a:p>
        </p:txBody>
      </p:sp>
      <p:sp>
        <p:nvSpPr>
          <p:cNvPr id="22" name="Rectangle 5"/>
          <p:cNvSpPr>
            <a:spLocks noChangeArrowheads="1"/>
          </p:cNvSpPr>
          <p:nvPr/>
        </p:nvSpPr>
        <p:spPr bwMode="auto">
          <a:xfrm>
            <a:off x="1225481" y="5169246"/>
            <a:ext cx="44563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O</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A</a:t>
            </a:r>
          </a:p>
        </p:txBody>
      </p:sp>
      <p:sp>
        <p:nvSpPr>
          <p:cNvPr id="23" name="Rectangle 7"/>
          <p:cNvSpPr>
            <a:spLocks noChangeArrowheads="1"/>
          </p:cNvSpPr>
          <p:nvPr/>
        </p:nvSpPr>
        <p:spPr bwMode="auto">
          <a:xfrm>
            <a:off x="1193800" y="2061812"/>
            <a:ext cx="328616"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20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1</a:t>
            </a:r>
          </a:p>
        </p:txBody>
      </p:sp>
      <p:sp>
        <p:nvSpPr>
          <p:cNvPr id="25" name="Rectangle 16"/>
          <p:cNvSpPr>
            <a:spLocks noChangeArrowheads="1"/>
          </p:cNvSpPr>
          <p:nvPr/>
        </p:nvSpPr>
        <p:spPr bwMode="auto">
          <a:xfrm flipH="1">
            <a:off x="6238875" y="5256213"/>
            <a:ext cx="44563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a:spcBef>
                <a:spcPct val="0"/>
              </a:spcBef>
              <a:buClrTx/>
              <a:buSzTx/>
              <a:buFontTx/>
              <a:buNone/>
            </a:pPr>
            <a:r>
              <a:rPr lang="en-US" altLang="de-DE" sz="1600" dirty="0"/>
              <a:t>O</a:t>
            </a:r>
            <a:r>
              <a:rPr lang="en-US" altLang="de-DE" sz="1600" baseline="-25000" dirty="0"/>
              <a:t>B</a:t>
            </a:r>
          </a:p>
        </p:txBody>
      </p:sp>
      <p:sp>
        <p:nvSpPr>
          <p:cNvPr id="28" name="Oval 24"/>
          <p:cNvSpPr>
            <a:spLocks noChangeArrowheads="1"/>
          </p:cNvSpPr>
          <p:nvPr/>
        </p:nvSpPr>
        <p:spPr bwMode="auto">
          <a:xfrm>
            <a:off x="3844925" y="5130800"/>
            <a:ext cx="144463" cy="144463"/>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33" name="Text Box 36"/>
          <p:cNvSpPr txBox="1">
            <a:spLocks noChangeArrowheads="1"/>
          </p:cNvSpPr>
          <p:nvPr/>
        </p:nvSpPr>
        <p:spPr bwMode="auto">
          <a:xfrm>
            <a:off x="6492951" y="3354614"/>
            <a:ext cx="277832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DEFINITION DER</a:t>
            </a:r>
          </a:p>
          <a:p>
            <a:pPr marL="0" marR="0" lvl="0" indent="0"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EIGENTUMSRECHTE</a:t>
            </a:r>
          </a:p>
          <a:p>
            <a:pPr marL="0" marR="0" lvl="0" indent="0"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UND ERRICHTUNG EINES </a:t>
            </a:r>
          </a:p>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rPr>
              <a:t>MARKTES</a:t>
            </a:r>
            <a:r>
              <a:rPr kumimoji="0" lang="en-US" altLang="de-DE" sz="1600" b="1" i="0" u="none" strike="noStrike" kern="0" cap="none" spc="0" normalizeH="0" noProof="0" dirty="0" smtClean="0">
                <a:ln>
                  <a:noFill/>
                </a:ln>
                <a:solidFill>
                  <a:srgbClr val="000000"/>
                </a:solidFill>
                <a:effectLst/>
                <a:uLnTx/>
                <a:uFillTx/>
              </a:rPr>
              <a:t> FÜHREN ZU</a:t>
            </a:r>
          </a:p>
          <a:p>
            <a:pPr marL="0" marR="0" lvl="0" indent="0" defTabSz="912813" eaLnBrk="0" fontAlgn="base" latinLnBrk="0" hangingPunct="0">
              <a:lnSpc>
                <a:spcPct val="100000"/>
              </a:lnSpc>
              <a:spcBef>
                <a:spcPct val="0"/>
              </a:spcBef>
              <a:spcAft>
                <a:spcPct val="0"/>
              </a:spcAft>
              <a:buClrTx/>
              <a:buSzTx/>
              <a:buFontTx/>
              <a:buNone/>
              <a:tabLst/>
              <a:defRPr/>
            </a:pPr>
            <a:r>
              <a:rPr lang="en-US" altLang="de-DE" sz="1600" kern="0" baseline="0" dirty="0" smtClean="0">
                <a:solidFill>
                  <a:srgbClr val="000000"/>
                </a:solidFill>
              </a:rPr>
              <a:t>NUTZENGEWINNEN.</a:t>
            </a:r>
            <a:endParaRPr kumimoji="0" lang="en-US" altLang="de-DE" sz="1600" b="1" i="0" u="none" strike="noStrike" kern="0" cap="none" spc="0" normalizeH="0" baseline="0" noProof="0" dirty="0" smtClean="0">
              <a:ln>
                <a:noFill/>
              </a:ln>
              <a:solidFill>
                <a:srgbClr val="000000"/>
              </a:solidFill>
              <a:effectLst/>
              <a:uLnTx/>
              <a:uFillTx/>
            </a:endParaRPr>
          </a:p>
        </p:txBody>
      </p:sp>
      <p:sp>
        <p:nvSpPr>
          <p:cNvPr id="41" name="Line 27"/>
          <p:cNvSpPr>
            <a:spLocks noChangeShapeType="1"/>
          </p:cNvSpPr>
          <p:nvPr/>
        </p:nvSpPr>
        <p:spPr bwMode="auto">
          <a:xfrm>
            <a:off x="1585913" y="5507038"/>
            <a:ext cx="2336800" cy="0"/>
          </a:xfrm>
          <a:prstGeom prst="line">
            <a:avLst/>
          </a:prstGeom>
          <a:noFill/>
          <a:ln w="127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42" name="Line 29"/>
          <p:cNvSpPr>
            <a:spLocks noChangeShapeType="1"/>
          </p:cNvSpPr>
          <p:nvPr/>
        </p:nvSpPr>
        <p:spPr bwMode="auto">
          <a:xfrm flipH="1">
            <a:off x="3914580" y="5518933"/>
            <a:ext cx="2309812" cy="0"/>
          </a:xfrm>
          <a:prstGeom prst="line">
            <a:avLst/>
          </a:prstGeom>
          <a:noFill/>
          <a:ln w="127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43" name="Rectangle 28"/>
          <p:cNvSpPr>
            <a:spLocks noChangeArrowheads="1"/>
          </p:cNvSpPr>
          <p:nvPr/>
        </p:nvSpPr>
        <p:spPr bwMode="auto">
          <a:xfrm>
            <a:off x="2460625" y="5237163"/>
            <a:ext cx="399148" cy="33919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err="1"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err="1" smtClean="0">
                <a:ln>
                  <a:noFill/>
                </a:ln>
                <a:solidFill>
                  <a:srgbClr val="000000"/>
                </a:solidFill>
                <a:effectLst/>
                <a:uLnTx/>
                <a:uFillTx/>
                <a:latin typeface="Arial" pitchFamily="34" charset="0"/>
                <a:ea typeface="ＭＳ Ｐゴシック" pitchFamily="34" charset="-128"/>
              </a:rPr>
              <a:t>A</a:t>
            </a:r>
            <a:endPar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endParaRPr>
          </a:p>
        </p:txBody>
      </p:sp>
      <p:sp>
        <p:nvSpPr>
          <p:cNvPr id="44" name="Rectangle 30"/>
          <p:cNvSpPr>
            <a:spLocks noChangeArrowheads="1"/>
          </p:cNvSpPr>
          <p:nvPr/>
        </p:nvSpPr>
        <p:spPr bwMode="auto">
          <a:xfrm flipH="1">
            <a:off x="4843463" y="5237163"/>
            <a:ext cx="399148" cy="33919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err="1"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err="1" smtClean="0">
                <a:ln>
                  <a:noFill/>
                </a:ln>
                <a:solidFill>
                  <a:srgbClr val="000000"/>
                </a:solidFill>
                <a:effectLst/>
                <a:uLnTx/>
                <a:uFillTx/>
                <a:latin typeface="Arial" pitchFamily="34" charset="0"/>
                <a:ea typeface="ＭＳ Ｐゴシック" pitchFamily="34" charset="-128"/>
              </a:rPr>
              <a:t>B</a:t>
            </a:r>
            <a:endPar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endParaRPr>
          </a:p>
        </p:txBody>
      </p:sp>
      <p:sp>
        <p:nvSpPr>
          <p:cNvPr id="45" name="Rectangle 11"/>
          <p:cNvSpPr>
            <a:spLocks noChangeArrowheads="1"/>
          </p:cNvSpPr>
          <p:nvPr/>
        </p:nvSpPr>
        <p:spPr bwMode="auto">
          <a:xfrm>
            <a:off x="2365375" y="5569998"/>
            <a:ext cx="399148"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A</a:t>
            </a:r>
          </a:p>
        </p:txBody>
      </p:sp>
      <p:sp>
        <p:nvSpPr>
          <p:cNvPr id="46" name="Line 25"/>
          <p:cNvSpPr>
            <a:spLocks noChangeShapeType="1"/>
          </p:cNvSpPr>
          <p:nvPr/>
        </p:nvSpPr>
        <p:spPr bwMode="auto">
          <a:xfrm>
            <a:off x="2778217" y="5803900"/>
            <a:ext cx="519113" cy="0"/>
          </a:xfrm>
          <a:prstGeom prst="line">
            <a:avLst/>
          </a:prstGeom>
          <a:noFill/>
          <a:ln w="254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47" name="Rectangle 20"/>
          <p:cNvSpPr>
            <a:spLocks noChangeArrowheads="1"/>
          </p:cNvSpPr>
          <p:nvPr/>
        </p:nvSpPr>
        <p:spPr bwMode="auto">
          <a:xfrm flipH="1">
            <a:off x="5323681" y="5543793"/>
            <a:ext cx="399148"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B</a:t>
            </a:r>
          </a:p>
        </p:txBody>
      </p:sp>
      <p:sp>
        <p:nvSpPr>
          <p:cNvPr id="48" name="Line 26"/>
          <p:cNvSpPr>
            <a:spLocks noChangeShapeType="1"/>
          </p:cNvSpPr>
          <p:nvPr/>
        </p:nvSpPr>
        <p:spPr bwMode="auto">
          <a:xfrm flipH="1">
            <a:off x="4824942" y="5803900"/>
            <a:ext cx="519112" cy="0"/>
          </a:xfrm>
          <a:prstGeom prst="line">
            <a:avLst/>
          </a:prstGeom>
          <a:noFill/>
          <a:ln w="254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49" name="Oval 32"/>
          <p:cNvSpPr>
            <a:spLocks noChangeArrowheads="1"/>
          </p:cNvSpPr>
          <p:nvPr/>
        </p:nvSpPr>
        <p:spPr bwMode="auto">
          <a:xfrm>
            <a:off x="3844925" y="2187575"/>
            <a:ext cx="144463" cy="144463"/>
          </a:xfrm>
          <a:prstGeom prst="ellipse">
            <a:avLst/>
          </a:pr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0" name="Line 31"/>
          <p:cNvSpPr>
            <a:spLocks noChangeShapeType="1"/>
          </p:cNvSpPr>
          <p:nvPr/>
        </p:nvSpPr>
        <p:spPr bwMode="auto">
          <a:xfrm>
            <a:off x="4426227" y="2293939"/>
            <a:ext cx="1798166" cy="1791676"/>
          </a:xfrm>
          <a:prstGeom prst="line">
            <a:avLst/>
          </a:prstGeom>
          <a:noFill/>
          <a:ln w="254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2" name="Line 33"/>
          <p:cNvSpPr>
            <a:spLocks noChangeShapeType="1"/>
          </p:cNvSpPr>
          <p:nvPr/>
        </p:nvSpPr>
        <p:spPr bwMode="auto">
          <a:xfrm>
            <a:off x="1585913" y="3124763"/>
            <a:ext cx="4646612" cy="0"/>
          </a:xfrm>
          <a:prstGeom prst="line">
            <a:avLst/>
          </a:prstGeom>
          <a:noFill/>
          <a:ln w="254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3" name="Line 27"/>
          <p:cNvSpPr>
            <a:spLocks noChangeShapeType="1"/>
          </p:cNvSpPr>
          <p:nvPr/>
        </p:nvSpPr>
        <p:spPr bwMode="auto">
          <a:xfrm flipV="1">
            <a:off x="5323681" y="2211734"/>
            <a:ext cx="0" cy="2957512"/>
          </a:xfrm>
          <a:prstGeom prst="line">
            <a:avLst/>
          </a:prstGeom>
          <a:noFill/>
          <a:ln w="254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4" name="Oval 34"/>
          <p:cNvSpPr>
            <a:spLocks noChangeArrowheads="1"/>
          </p:cNvSpPr>
          <p:nvPr/>
        </p:nvSpPr>
        <p:spPr bwMode="auto">
          <a:xfrm>
            <a:off x="5241924" y="3035438"/>
            <a:ext cx="174625" cy="174625"/>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5" name="Rectangle 37"/>
          <p:cNvSpPr>
            <a:spLocks noChangeArrowheads="1"/>
          </p:cNvSpPr>
          <p:nvPr/>
        </p:nvSpPr>
        <p:spPr bwMode="auto">
          <a:xfrm>
            <a:off x="6246538" y="2984640"/>
            <a:ext cx="533552"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R</a:t>
            </a:r>
            <a:r>
              <a:rPr lang="en-US" altLang="de-DE" sz="1600" kern="0" baseline="-25000" dirty="0" smtClean="0">
                <a:solidFill>
                  <a:srgbClr val="000000"/>
                </a:solidFill>
              </a:rPr>
              <a:t>B</a:t>
            </a:r>
            <a:endParaRPr lang="en-US" altLang="de-DE" sz="1600" kern="0" baseline="-25000" dirty="0">
              <a:solidFill>
                <a:srgbClr val="000000"/>
              </a:solidFill>
            </a:endParaRPr>
          </a:p>
        </p:txBody>
      </p:sp>
      <p:sp>
        <p:nvSpPr>
          <p:cNvPr id="56" name="Line 39"/>
          <p:cNvSpPr>
            <a:spLocks noChangeShapeType="1"/>
          </p:cNvSpPr>
          <p:nvPr/>
        </p:nvSpPr>
        <p:spPr bwMode="auto">
          <a:xfrm rot="5400000">
            <a:off x="5589518" y="2708345"/>
            <a:ext cx="828811" cy="0"/>
          </a:xfrm>
          <a:prstGeom prst="line">
            <a:avLst/>
          </a:prstGeom>
          <a:noFill/>
          <a:ln w="762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7" name="Line 40"/>
          <p:cNvSpPr>
            <a:spLocks noChangeShapeType="1"/>
          </p:cNvSpPr>
          <p:nvPr/>
        </p:nvSpPr>
        <p:spPr bwMode="auto">
          <a:xfrm>
            <a:off x="3922713" y="1957388"/>
            <a:ext cx="1421341" cy="0"/>
          </a:xfrm>
          <a:prstGeom prst="line">
            <a:avLst/>
          </a:prstGeom>
          <a:noFill/>
          <a:ln w="762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8" name="Rectangle 35"/>
          <p:cNvSpPr>
            <a:spLocks noChangeArrowheads="1"/>
          </p:cNvSpPr>
          <p:nvPr/>
        </p:nvSpPr>
        <p:spPr bwMode="auto">
          <a:xfrm>
            <a:off x="4106558" y="1493648"/>
            <a:ext cx="69570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rPr>
              <a:t>p(R</a:t>
            </a:r>
            <a:r>
              <a:rPr lang="en-US" altLang="de-DE" sz="1600" kern="0" baseline="-25000" dirty="0">
                <a:solidFill>
                  <a:srgbClr val="000000"/>
                </a:solidFill>
              </a:rPr>
              <a:t>B</a:t>
            </a:r>
            <a:r>
              <a:rPr kumimoji="0" lang="en-US" altLang="de-DE" sz="1600" b="1" i="0" u="none" strike="noStrike" kern="0" cap="none" spc="0" normalizeH="0" baseline="0" noProof="0" dirty="0" smtClean="0">
                <a:ln>
                  <a:noFill/>
                </a:ln>
                <a:solidFill>
                  <a:srgbClr val="000000"/>
                </a:solidFill>
                <a:effectLst/>
                <a:uLnTx/>
                <a:uFillTx/>
              </a:rPr>
              <a:t>)</a:t>
            </a:r>
          </a:p>
        </p:txBody>
      </p:sp>
    </p:spTree>
    <p:extLst>
      <p:ext uri="{BB962C8B-B14F-4D97-AF65-F5344CB8AC3E}">
        <p14:creationId xmlns:p14="http://schemas.microsoft.com/office/powerpoint/2010/main" val="18460513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4682" y="702520"/>
            <a:ext cx="8695857" cy="278142"/>
          </a:xfrm>
        </p:spPr>
        <p:txBody>
          <a:bodyPr/>
          <a:lstStyle/>
          <a:p>
            <a:r>
              <a:rPr lang="de-DE" dirty="0" smtClean="0">
                <a:solidFill>
                  <a:srgbClr val="000000"/>
                </a:solidFill>
              </a:rPr>
              <a:t>ALLOKATION DER EIGENTUMSRECHTE UND Ausmaß des Rauchs</a:t>
            </a:r>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12</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
        <p:nvSpPr>
          <p:cNvPr id="6" name="Line 4"/>
          <p:cNvSpPr>
            <a:spLocks noChangeShapeType="1"/>
          </p:cNvSpPr>
          <p:nvPr/>
        </p:nvSpPr>
        <p:spPr bwMode="auto">
          <a:xfrm>
            <a:off x="1600200" y="1676400"/>
            <a:ext cx="0" cy="3505200"/>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7" name="Line 5"/>
          <p:cNvSpPr>
            <a:spLocks noChangeShapeType="1"/>
          </p:cNvSpPr>
          <p:nvPr/>
        </p:nvSpPr>
        <p:spPr bwMode="auto">
          <a:xfrm>
            <a:off x="1600200" y="5200650"/>
            <a:ext cx="4645025"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8" name="Freeform 38"/>
          <p:cNvSpPr>
            <a:spLocks/>
          </p:cNvSpPr>
          <p:nvPr/>
        </p:nvSpPr>
        <p:spPr bwMode="auto">
          <a:xfrm>
            <a:off x="2019300" y="2724150"/>
            <a:ext cx="3924300" cy="2143125"/>
          </a:xfrm>
          <a:custGeom>
            <a:avLst/>
            <a:gdLst>
              <a:gd name="T0" fmla="*/ 0 w 2472"/>
              <a:gd name="T1" fmla="*/ 2147483647 h 1350"/>
              <a:gd name="T2" fmla="*/ 680442188 w 2472"/>
              <a:gd name="T3" fmla="*/ 2147483647 h 1350"/>
              <a:gd name="T4" fmla="*/ 2147483647 w 2472"/>
              <a:gd name="T5" fmla="*/ 1496972813 h 1350"/>
              <a:gd name="T6" fmla="*/ 2147483647 w 2472"/>
              <a:gd name="T7" fmla="*/ 1043344688 h 1350"/>
              <a:gd name="T8" fmla="*/ 2147483647 w 2472"/>
              <a:gd name="T9" fmla="*/ 650200313 h 1350"/>
              <a:gd name="T10" fmla="*/ 2147483647 w 2472"/>
              <a:gd name="T11" fmla="*/ 0 h 1350"/>
              <a:gd name="T12" fmla="*/ 0 60000 65536"/>
              <a:gd name="T13" fmla="*/ 0 60000 65536"/>
              <a:gd name="T14" fmla="*/ 0 60000 65536"/>
              <a:gd name="T15" fmla="*/ 0 60000 65536"/>
              <a:gd name="T16" fmla="*/ 0 60000 65536"/>
              <a:gd name="T17" fmla="*/ 0 60000 65536"/>
              <a:gd name="T18" fmla="*/ 0 w 2472"/>
              <a:gd name="T19" fmla="*/ 0 h 1350"/>
              <a:gd name="T20" fmla="*/ 2472 w 2472"/>
              <a:gd name="T21" fmla="*/ 1350 h 1350"/>
            </a:gdLst>
            <a:ahLst/>
            <a:cxnLst>
              <a:cxn ang="T12">
                <a:pos x="T0" y="T1"/>
              </a:cxn>
              <a:cxn ang="T13">
                <a:pos x="T2" y="T3"/>
              </a:cxn>
              <a:cxn ang="T14">
                <a:pos x="T4" y="T5"/>
              </a:cxn>
              <a:cxn ang="T15">
                <a:pos x="T6" y="T7"/>
              </a:cxn>
              <a:cxn ang="T16">
                <a:pos x="T8" y="T9"/>
              </a:cxn>
              <a:cxn ang="T17">
                <a:pos x="T10" y="T11"/>
              </a:cxn>
            </a:cxnLst>
            <a:rect l="T18" t="T19" r="T20" b="T21"/>
            <a:pathLst>
              <a:path w="2472" h="1350">
                <a:moveTo>
                  <a:pt x="0" y="1350"/>
                </a:moveTo>
                <a:cubicBezTo>
                  <a:pt x="53" y="1245"/>
                  <a:pt x="107" y="1140"/>
                  <a:pt x="270" y="1014"/>
                </a:cubicBezTo>
                <a:cubicBezTo>
                  <a:pt x="433" y="888"/>
                  <a:pt x="776" y="694"/>
                  <a:pt x="978" y="594"/>
                </a:cubicBezTo>
                <a:cubicBezTo>
                  <a:pt x="1180" y="494"/>
                  <a:pt x="1298" y="470"/>
                  <a:pt x="1482" y="414"/>
                </a:cubicBezTo>
                <a:cubicBezTo>
                  <a:pt x="1666" y="358"/>
                  <a:pt x="1917" y="327"/>
                  <a:pt x="2082" y="258"/>
                </a:cubicBezTo>
                <a:cubicBezTo>
                  <a:pt x="2247" y="189"/>
                  <a:pt x="2359" y="94"/>
                  <a:pt x="2472" y="0"/>
                </a:cubicBezTo>
              </a:path>
            </a:pathLst>
          </a:custGeom>
          <a:noFill/>
          <a:ln w="38100">
            <a:solidFill>
              <a:srgbClr val="000000"/>
            </a:solidFill>
            <a:round/>
            <a:headEnd type="none" w="sm" len="sm"/>
            <a:tailEnd type="none" w="med" len="lg"/>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1" name="Arc 22"/>
          <p:cNvSpPr>
            <a:spLocks/>
          </p:cNvSpPr>
          <p:nvPr/>
        </p:nvSpPr>
        <p:spPr bwMode="auto">
          <a:xfrm rot="10800000">
            <a:off x="3479664" y="2282376"/>
            <a:ext cx="2759211" cy="1596702"/>
          </a:xfrm>
          <a:custGeom>
            <a:avLst/>
            <a:gdLst>
              <a:gd name="T0" fmla="*/ 2147483647 w 21298"/>
              <a:gd name="T1" fmla="*/ 2147483647 h 21452"/>
              <a:gd name="T2" fmla="*/ 0 w 21298"/>
              <a:gd name="T3" fmla="*/ 2147483647 h 21452"/>
              <a:gd name="T4" fmla="*/ 2147483647 w 21298"/>
              <a:gd name="T5" fmla="*/ 0 h 21452"/>
              <a:gd name="T6" fmla="*/ 0 60000 65536"/>
              <a:gd name="T7" fmla="*/ 0 60000 65536"/>
              <a:gd name="T8" fmla="*/ 0 60000 65536"/>
              <a:gd name="T9" fmla="*/ 0 w 21298"/>
              <a:gd name="T10" fmla="*/ 0 h 21452"/>
              <a:gd name="T11" fmla="*/ 21298 w 21298"/>
              <a:gd name="T12" fmla="*/ 21452 h 21452"/>
            </a:gdLst>
            <a:ahLst/>
            <a:cxnLst>
              <a:cxn ang="T6">
                <a:pos x="T0" y="T1"/>
              </a:cxn>
              <a:cxn ang="T7">
                <a:pos x="T2" y="T3"/>
              </a:cxn>
              <a:cxn ang="T8">
                <a:pos x="T4" y="T5"/>
              </a:cxn>
            </a:cxnLst>
            <a:rect l="T9" t="T10" r="T11" b="T12"/>
            <a:pathLst>
              <a:path w="21298" h="21452" fill="none" extrusionOk="0">
                <a:moveTo>
                  <a:pt x="18773" y="21452"/>
                </a:moveTo>
                <a:cubicBezTo>
                  <a:pt x="9246" y="20331"/>
                  <a:pt x="1599" y="13060"/>
                  <a:pt x="0" y="3600"/>
                </a:cubicBezTo>
              </a:path>
              <a:path w="21298" h="21452" stroke="0" extrusionOk="0">
                <a:moveTo>
                  <a:pt x="18773" y="21452"/>
                </a:moveTo>
                <a:cubicBezTo>
                  <a:pt x="9246" y="20331"/>
                  <a:pt x="1599" y="13060"/>
                  <a:pt x="0" y="3600"/>
                </a:cubicBezTo>
                <a:lnTo>
                  <a:pt x="21298" y="0"/>
                </a:lnTo>
                <a:lnTo>
                  <a:pt x="18773" y="21452"/>
                </a:lnTo>
                <a:close/>
              </a:path>
            </a:pathLst>
          </a:custGeom>
          <a:noFill/>
          <a:ln w="25400" cap="rnd">
            <a:solidFill>
              <a:srgbClr val="3CF2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fontAlgn="base" hangingPunct="0">
              <a:spcBef>
                <a:spcPct val="0"/>
              </a:spcBef>
              <a:spcAft>
                <a:spcPct val="0"/>
              </a:spcAft>
            </a:pPr>
            <a:endParaRPr lang="de-DE" sz="3200" b="1" smtClean="0">
              <a:solidFill>
                <a:srgbClr val="000000"/>
              </a:solidFill>
              <a:latin typeface="Arial" pitchFamily="34" charset="0"/>
              <a:ea typeface="ＭＳ Ｐゴシック" pitchFamily="34" charset="-128"/>
            </a:endParaRPr>
          </a:p>
        </p:txBody>
      </p:sp>
      <p:sp>
        <p:nvSpPr>
          <p:cNvPr id="12" name="Arc 21"/>
          <p:cNvSpPr>
            <a:spLocks/>
          </p:cNvSpPr>
          <p:nvPr/>
        </p:nvSpPr>
        <p:spPr bwMode="auto">
          <a:xfrm rot="10800000">
            <a:off x="3743325" y="2546350"/>
            <a:ext cx="2274888" cy="2317750"/>
          </a:xfrm>
          <a:custGeom>
            <a:avLst/>
            <a:gdLst>
              <a:gd name="T0" fmla="*/ 2147483647 w 21357"/>
              <a:gd name="T1" fmla="*/ 2147483647 h 21452"/>
              <a:gd name="T2" fmla="*/ 0 w 21357"/>
              <a:gd name="T3" fmla="*/ 2147483647 h 21452"/>
              <a:gd name="T4" fmla="*/ 2147483647 w 21357"/>
              <a:gd name="T5" fmla="*/ 0 h 21452"/>
              <a:gd name="T6" fmla="*/ 0 60000 65536"/>
              <a:gd name="T7" fmla="*/ 0 60000 65536"/>
              <a:gd name="T8" fmla="*/ 0 60000 65536"/>
              <a:gd name="T9" fmla="*/ 0 w 21357"/>
              <a:gd name="T10" fmla="*/ 0 h 21452"/>
              <a:gd name="T11" fmla="*/ 21357 w 21357"/>
              <a:gd name="T12" fmla="*/ 21452 h 21452"/>
            </a:gdLst>
            <a:ahLst/>
            <a:cxnLst>
              <a:cxn ang="T6">
                <a:pos x="T0" y="T1"/>
              </a:cxn>
              <a:cxn ang="T7">
                <a:pos x="T2" y="T3"/>
              </a:cxn>
              <a:cxn ang="T8">
                <a:pos x="T4" y="T5"/>
              </a:cxn>
            </a:cxnLst>
            <a:rect l="T9" t="T10" r="T11" b="T12"/>
            <a:pathLst>
              <a:path w="21357" h="21452" fill="none" extrusionOk="0">
                <a:moveTo>
                  <a:pt x="18835" y="21452"/>
                </a:moveTo>
                <a:cubicBezTo>
                  <a:pt x="9169" y="20316"/>
                  <a:pt x="1456" y="12855"/>
                  <a:pt x="0" y="3231"/>
                </a:cubicBezTo>
              </a:path>
              <a:path w="21357" h="21452" stroke="0" extrusionOk="0">
                <a:moveTo>
                  <a:pt x="18835" y="21452"/>
                </a:moveTo>
                <a:cubicBezTo>
                  <a:pt x="9169" y="20316"/>
                  <a:pt x="1456" y="12855"/>
                  <a:pt x="0" y="3231"/>
                </a:cubicBezTo>
                <a:lnTo>
                  <a:pt x="21357" y="0"/>
                </a:lnTo>
                <a:lnTo>
                  <a:pt x="18835" y="21452"/>
                </a:lnTo>
                <a:close/>
              </a:path>
            </a:pathLst>
          </a:custGeom>
          <a:noFill/>
          <a:ln w="25400" cap="rnd">
            <a:solidFill>
              <a:srgbClr val="3CF2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fontAlgn="base" hangingPunct="0">
              <a:spcBef>
                <a:spcPct val="0"/>
              </a:spcBef>
              <a:spcAft>
                <a:spcPct val="0"/>
              </a:spcAft>
            </a:pPr>
            <a:endParaRPr lang="de-DE" sz="3200" b="1" smtClean="0">
              <a:solidFill>
                <a:srgbClr val="000000"/>
              </a:solidFill>
              <a:latin typeface="Arial" pitchFamily="34" charset="0"/>
              <a:ea typeface="ＭＳ Ｐゴシック" pitchFamily="34" charset="-128"/>
            </a:endParaRPr>
          </a:p>
        </p:txBody>
      </p:sp>
      <p:sp>
        <p:nvSpPr>
          <p:cNvPr id="16" name="Arc 2"/>
          <p:cNvSpPr>
            <a:spLocks/>
          </p:cNvSpPr>
          <p:nvPr/>
        </p:nvSpPr>
        <p:spPr bwMode="auto">
          <a:xfrm rot="10800000">
            <a:off x="3922713" y="1079499"/>
            <a:ext cx="2928661" cy="3370264"/>
          </a:xfrm>
          <a:custGeom>
            <a:avLst/>
            <a:gdLst>
              <a:gd name="T0" fmla="*/ 2147483647 w 20280"/>
              <a:gd name="T1" fmla="*/ 0 h 21182"/>
              <a:gd name="T2" fmla="*/ 2147483647 w 20280"/>
              <a:gd name="T3" fmla="*/ 2147483647 h 21182"/>
              <a:gd name="T4" fmla="*/ 0 w 20280"/>
              <a:gd name="T5" fmla="*/ 2147483647 h 21182"/>
              <a:gd name="T6" fmla="*/ 0 60000 65536"/>
              <a:gd name="T7" fmla="*/ 0 60000 65536"/>
              <a:gd name="T8" fmla="*/ 0 60000 65536"/>
              <a:gd name="T9" fmla="*/ 0 w 20280"/>
              <a:gd name="T10" fmla="*/ 0 h 21182"/>
              <a:gd name="T11" fmla="*/ 20280 w 20280"/>
              <a:gd name="T12" fmla="*/ 21182 h 21182"/>
            </a:gdLst>
            <a:ahLst/>
            <a:cxnLst>
              <a:cxn ang="T6">
                <a:pos x="T0" y="T1"/>
              </a:cxn>
              <a:cxn ang="T7">
                <a:pos x="T2" y="T3"/>
              </a:cxn>
              <a:cxn ang="T8">
                <a:pos x="T4" y="T5"/>
              </a:cxn>
            </a:cxnLst>
            <a:rect l="T9" t="T10" r="T11" b="T12"/>
            <a:pathLst>
              <a:path w="20280" h="21182" fill="none" extrusionOk="0">
                <a:moveTo>
                  <a:pt x="4230" y="0"/>
                </a:moveTo>
                <a:cubicBezTo>
                  <a:pt x="11610" y="1474"/>
                  <a:pt x="17690" y="6682"/>
                  <a:pt x="20280" y="13747"/>
                </a:cubicBezTo>
              </a:path>
              <a:path w="20280" h="21182" stroke="0" extrusionOk="0">
                <a:moveTo>
                  <a:pt x="4230" y="0"/>
                </a:moveTo>
                <a:cubicBezTo>
                  <a:pt x="11610" y="1474"/>
                  <a:pt x="17690" y="6682"/>
                  <a:pt x="20280" y="13747"/>
                </a:cubicBezTo>
                <a:lnTo>
                  <a:pt x="0" y="21182"/>
                </a:lnTo>
                <a:lnTo>
                  <a:pt x="4230" y="0"/>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7" name="Arc 13"/>
          <p:cNvSpPr>
            <a:spLocks/>
          </p:cNvSpPr>
          <p:nvPr/>
        </p:nvSpPr>
        <p:spPr bwMode="auto">
          <a:xfrm rot="10800000">
            <a:off x="4668838" y="600075"/>
            <a:ext cx="2897187" cy="3101975"/>
          </a:xfrm>
          <a:custGeom>
            <a:avLst/>
            <a:gdLst>
              <a:gd name="T0" fmla="*/ 2147483647 w 18879"/>
              <a:gd name="T1" fmla="*/ 0 h 19491"/>
              <a:gd name="T2" fmla="*/ 2147483647 w 18879"/>
              <a:gd name="T3" fmla="*/ 2147483647 h 19491"/>
              <a:gd name="T4" fmla="*/ 0 w 18879"/>
              <a:gd name="T5" fmla="*/ 2147483647 h 19491"/>
              <a:gd name="T6" fmla="*/ 0 60000 65536"/>
              <a:gd name="T7" fmla="*/ 0 60000 65536"/>
              <a:gd name="T8" fmla="*/ 0 60000 65536"/>
              <a:gd name="T9" fmla="*/ 0 w 18879"/>
              <a:gd name="T10" fmla="*/ 0 h 19491"/>
              <a:gd name="T11" fmla="*/ 18879 w 18879"/>
              <a:gd name="T12" fmla="*/ 19491 h 19491"/>
            </a:gdLst>
            <a:ahLst/>
            <a:cxnLst>
              <a:cxn ang="T6">
                <a:pos x="T0" y="T1"/>
              </a:cxn>
              <a:cxn ang="T7">
                <a:pos x="T2" y="T3"/>
              </a:cxn>
              <a:cxn ang="T8">
                <a:pos x="T4" y="T5"/>
              </a:cxn>
            </a:cxnLst>
            <a:rect l="T9" t="T10" r="T11" b="T12"/>
            <a:pathLst>
              <a:path w="18879" h="19491" fill="none" extrusionOk="0">
                <a:moveTo>
                  <a:pt x="9309" y="-1"/>
                </a:moveTo>
                <a:cubicBezTo>
                  <a:pt x="13355" y="1932"/>
                  <a:pt x="16700" y="5076"/>
                  <a:pt x="18878" y="8996"/>
                </a:cubicBezTo>
              </a:path>
              <a:path w="18879" h="19491" stroke="0" extrusionOk="0">
                <a:moveTo>
                  <a:pt x="9309" y="-1"/>
                </a:moveTo>
                <a:cubicBezTo>
                  <a:pt x="13355" y="1932"/>
                  <a:pt x="16700" y="5076"/>
                  <a:pt x="18878" y="8996"/>
                </a:cubicBezTo>
                <a:lnTo>
                  <a:pt x="0" y="19491"/>
                </a:lnTo>
                <a:lnTo>
                  <a:pt x="9309" y="-1"/>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8" name="Line 25"/>
          <p:cNvSpPr>
            <a:spLocks noChangeShapeType="1"/>
          </p:cNvSpPr>
          <p:nvPr/>
        </p:nvSpPr>
        <p:spPr bwMode="auto">
          <a:xfrm>
            <a:off x="6238875" y="1690688"/>
            <a:ext cx="0" cy="3505200"/>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9" name="Line 7"/>
          <p:cNvSpPr>
            <a:spLocks noChangeShapeType="1"/>
          </p:cNvSpPr>
          <p:nvPr/>
        </p:nvSpPr>
        <p:spPr bwMode="auto">
          <a:xfrm>
            <a:off x="1633906" y="2282375"/>
            <a:ext cx="4649787" cy="0"/>
          </a:xfrm>
          <a:prstGeom prst="line">
            <a:avLst/>
          </a:prstGeom>
          <a:noFill/>
          <a:ln w="25400">
            <a:solidFill>
              <a:srgbClr val="000000"/>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90547" y="1368233"/>
            <a:ext cx="997797" cy="3980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Rectangle 10"/>
          <p:cNvSpPr>
            <a:spLocks noChangeArrowheads="1"/>
          </p:cNvSpPr>
          <p:nvPr/>
        </p:nvSpPr>
        <p:spPr bwMode="auto">
          <a:xfrm>
            <a:off x="6298045" y="4968870"/>
            <a:ext cx="75501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GELD</a:t>
            </a:r>
            <a:endPar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endParaRPr>
          </a:p>
        </p:txBody>
      </p:sp>
      <p:sp>
        <p:nvSpPr>
          <p:cNvPr id="22" name="Rectangle 5"/>
          <p:cNvSpPr>
            <a:spLocks noChangeArrowheads="1"/>
          </p:cNvSpPr>
          <p:nvPr/>
        </p:nvSpPr>
        <p:spPr bwMode="auto">
          <a:xfrm>
            <a:off x="1225481" y="5169246"/>
            <a:ext cx="44563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O</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A</a:t>
            </a:r>
          </a:p>
        </p:txBody>
      </p:sp>
      <p:sp>
        <p:nvSpPr>
          <p:cNvPr id="23" name="Rectangle 7"/>
          <p:cNvSpPr>
            <a:spLocks noChangeArrowheads="1"/>
          </p:cNvSpPr>
          <p:nvPr/>
        </p:nvSpPr>
        <p:spPr bwMode="auto">
          <a:xfrm>
            <a:off x="1193800" y="2061812"/>
            <a:ext cx="299762"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1</a:t>
            </a:r>
          </a:p>
        </p:txBody>
      </p:sp>
      <p:sp>
        <p:nvSpPr>
          <p:cNvPr id="25" name="Rectangle 16"/>
          <p:cNvSpPr>
            <a:spLocks noChangeArrowheads="1"/>
          </p:cNvSpPr>
          <p:nvPr/>
        </p:nvSpPr>
        <p:spPr bwMode="auto">
          <a:xfrm flipH="1">
            <a:off x="6238875" y="5256213"/>
            <a:ext cx="44563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a:spcBef>
                <a:spcPct val="0"/>
              </a:spcBef>
              <a:buClrTx/>
              <a:buSzTx/>
              <a:buFontTx/>
              <a:buNone/>
            </a:pPr>
            <a:r>
              <a:rPr lang="en-US" altLang="de-DE" sz="1600" dirty="0"/>
              <a:t>O</a:t>
            </a:r>
            <a:r>
              <a:rPr lang="en-US" altLang="de-DE" sz="1600" baseline="-25000" dirty="0"/>
              <a:t>B</a:t>
            </a:r>
          </a:p>
        </p:txBody>
      </p:sp>
      <p:sp>
        <p:nvSpPr>
          <p:cNvPr id="28" name="Oval 24"/>
          <p:cNvSpPr>
            <a:spLocks noChangeArrowheads="1"/>
          </p:cNvSpPr>
          <p:nvPr/>
        </p:nvSpPr>
        <p:spPr bwMode="auto">
          <a:xfrm>
            <a:off x="3844925" y="5130800"/>
            <a:ext cx="144463" cy="144463"/>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33" name="Text Box 36"/>
          <p:cNvSpPr txBox="1">
            <a:spLocks noChangeArrowheads="1"/>
          </p:cNvSpPr>
          <p:nvPr/>
        </p:nvSpPr>
        <p:spPr bwMode="auto">
          <a:xfrm>
            <a:off x="6612195" y="1743765"/>
            <a:ext cx="224292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DEFINITION DER</a:t>
            </a:r>
          </a:p>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EIGENTUMSRECHTE</a:t>
            </a:r>
          </a:p>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BESTIMMT DIE </a:t>
            </a:r>
          </a:p>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baseline="0" dirty="0" smtClean="0">
                <a:solidFill>
                  <a:srgbClr val="000000"/>
                </a:solidFill>
              </a:rPr>
              <a:t>ALLOKATION.</a:t>
            </a:r>
            <a:endParaRPr kumimoji="0" lang="en-US" altLang="de-DE" sz="1600" b="1" i="0" u="none" strike="noStrike" kern="0" cap="none" spc="0" normalizeH="0" baseline="0" noProof="0" dirty="0" smtClean="0">
              <a:ln>
                <a:noFill/>
              </a:ln>
              <a:solidFill>
                <a:srgbClr val="000000"/>
              </a:solidFill>
              <a:effectLst/>
              <a:uLnTx/>
              <a:uFillTx/>
            </a:endParaRPr>
          </a:p>
        </p:txBody>
      </p:sp>
      <p:sp>
        <p:nvSpPr>
          <p:cNvPr id="41" name="Line 27"/>
          <p:cNvSpPr>
            <a:spLocks noChangeShapeType="1"/>
          </p:cNvSpPr>
          <p:nvPr/>
        </p:nvSpPr>
        <p:spPr bwMode="auto">
          <a:xfrm>
            <a:off x="1585913" y="5507038"/>
            <a:ext cx="2336800" cy="0"/>
          </a:xfrm>
          <a:prstGeom prst="line">
            <a:avLst/>
          </a:prstGeom>
          <a:noFill/>
          <a:ln w="127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42" name="Line 29"/>
          <p:cNvSpPr>
            <a:spLocks noChangeShapeType="1"/>
          </p:cNvSpPr>
          <p:nvPr/>
        </p:nvSpPr>
        <p:spPr bwMode="auto">
          <a:xfrm flipH="1">
            <a:off x="3914580" y="5518933"/>
            <a:ext cx="2309812" cy="0"/>
          </a:xfrm>
          <a:prstGeom prst="line">
            <a:avLst/>
          </a:prstGeom>
          <a:noFill/>
          <a:ln w="127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43" name="Rectangle 28"/>
          <p:cNvSpPr>
            <a:spLocks noChangeArrowheads="1"/>
          </p:cNvSpPr>
          <p:nvPr/>
        </p:nvSpPr>
        <p:spPr bwMode="auto">
          <a:xfrm>
            <a:off x="2460625" y="5237163"/>
            <a:ext cx="399148" cy="33919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err="1"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err="1" smtClean="0">
                <a:ln>
                  <a:noFill/>
                </a:ln>
                <a:solidFill>
                  <a:srgbClr val="000000"/>
                </a:solidFill>
                <a:effectLst/>
                <a:uLnTx/>
                <a:uFillTx/>
                <a:latin typeface="Arial" pitchFamily="34" charset="0"/>
                <a:ea typeface="ＭＳ Ｐゴシック" pitchFamily="34" charset="-128"/>
              </a:rPr>
              <a:t>A</a:t>
            </a:r>
            <a:endPar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endParaRPr>
          </a:p>
        </p:txBody>
      </p:sp>
      <p:sp>
        <p:nvSpPr>
          <p:cNvPr id="44" name="Rectangle 30"/>
          <p:cNvSpPr>
            <a:spLocks noChangeArrowheads="1"/>
          </p:cNvSpPr>
          <p:nvPr/>
        </p:nvSpPr>
        <p:spPr bwMode="auto">
          <a:xfrm flipH="1">
            <a:off x="4843463" y="5237163"/>
            <a:ext cx="399148" cy="33919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err="1"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err="1" smtClean="0">
                <a:ln>
                  <a:noFill/>
                </a:ln>
                <a:solidFill>
                  <a:srgbClr val="000000"/>
                </a:solidFill>
                <a:effectLst/>
                <a:uLnTx/>
                <a:uFillTx/>
                <a:latin typeface="Arial" pitchFamily="34" charset="0"/>
                <a:ea typeface="ＭＳ Ｐゴシック" pitchFamily="34" charset="-128"/>
              </a:rPr>
              <a:t>B</a:t>
            </a:r>
            <a:endPar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endParaRPr>
          </a:p>
        </p:txBody>
      </p:sp>
      <p:sp>
        <p:nvSpPr>
          <p:cNvPr id="45" name="Rectangle 11"/>
          <p:cNvSpPr>
            <a:spLocks noChangeArrowheads="1"/>
          </p:cNvSpPr>
          <p:nvPr/>
        </p:nvSpPr>
        <p:spPr bwMode="auto">
          <a:xfrm>
            <a:off x="2365375" y="5569998"/>
            <a:ext cx="399148"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A</a:t>
            </a:r>
          </a:p>
        </p:txBody>
      </p:sp>
      <p:sp>
        <p:nvSpPr>
          <p:cNvPr id="46" name="Line 25"/>
          <p:cNvSpPr>
            <a:spLocks noChangeShapeType="1"/>
          </p:cNvSpPr>
          <p:nvPr/>
        </p:nvSpPr>
        <p:spPr bwMode="auto">
          <a:xfrm>
            <a:off x="2778217" y="5803900"/>
            <a:ext cx="519113" cy="0"/>
          </a:xfrm>
          <a:prstGeom prst="line">
            <a:avLst/>
          </a:prstGeom>
          <a:noFill/>
          <a:ln w="254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47" name="Rectangle 20"/>
          <p:cNvSpPr>
            <a:spLocks noChangeArrowheads="1"/>
          </p:cNvSpPr>
          <p:nvPr/>
        </p:nvSpPr>
        <p:spPr bwMode="auto">
          <a:xfrm flipH="1">
            <a:off x="5323681" y="5543793"/>
            <a:ext cx="399148"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B</a:t>
            </a:r>
          </a:p>
        </p:txBody>
      </p:sp>
      <p:sp>
        <p:nvSpPr>
          <p:cNvPr id="48" name="Line 26"/>
          <p:cNvSpPr>
            <a:spLocks noChangeShapeType="1"/>
          </p:cNvSpPr>
          <p:nvPr/>
        </p:nvSpPr>
        <p:spPr bwMode="auto">
          <a:xfrm flipH="1">
            <a:off x="4824942" y="5803900"/>
            <a:ext cx="519112" cy="0"/>
          </a:xfrm>
          <a:prstGeom prst="line">
            <a:avLst/>
          </a:prstGeom>
          <a:noFill/>
          <a:ln w="254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49" name="Oval 32"/>
          <p:cNvSpPr>
            <a:spLocks noChangeArrowheads="1"/>
          </p:cNvSpPr>
          <p:nvPr/>
        </p:nvSpPr>
        <p:spPr bwMode="auto">
          <a:xfrm>
            <a:off x="3844925" y="2187575"/>
            <a:ext cx="144463" cy="144463"/>
          </a:xfrm>
          <a:prstGeom prst="ellipse">
            <a:avLst/>
          </a:pr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0" name="Line 31"/>
          <p:cNvSpPr>
            <a:spLocks noChangeShapeType="1"/>
          </p:cNvSpPr>
          <p:nvPr/>
        </p:nvSpPr>
        <p:spPr bwMode="auto">
          <a:xfrm>
            <a:off x="4426227" y="2293939"/>
            <a:ext cx="1798166" cy="1791676"/>
          </a:xfrm>
          <a:prstGeom prst="line">
            <a:avLst/>
          </a:prstGeom>
          <a:noFill/>
          <a:ln w="254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2" name="Line 33"/>
          <p:cNvSpPr>
            <a:spLocks noChangeShapeType="1"/>
          </p:cNvSpPr>
          <p:nvPr/>
        </p:nvSpPr>
        <p:spPr bwMode="auto">
          <a:xfrm>
            <a:off x="1703111" y="3169627"/>
            <a:ext cx="4667042" cy="0"/>
          </a:xfrm>
          <a:prstGeom prst="line">
            <a:avLst/>
          </a:prstGeom>
          <a:noFill/>
          <a:ln w="254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3" name="Line 27"/>
          <p:cNvSpPr>
            <a:spLocks noChangeShapeType="1"/>
          </p:cNvSpPr>
          <p:nvPr/>
        </p:nvSpPr>
        <p:spPr bwMode="auto">
          <a:xfrm flipV="1">
            <a:off x="5323681" y="2211734"/>
            <a:ext cx="0" cy="2957512"/>
          </a:xfrm>
          <a:prstGeom prst="line">
            <a:avLst/>
          </a:prstGeom>
          <a:noFill/>
          <a:ln w="254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4" name="Oval 34"/>
          <p:cNvSpPr>
            <a:spLocks noChangeArrowheads="1"/>
          </p:cNvSpPr>
          <p:nvPr/>
        </p:nvSpPr>
        <p:spPr bwMode="auto">
          <a:xfrm>
            <a:off x="5241924" y="3035438"/>
            <a:ext cx="174625" cy="174625"/>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5" name="Rectangle 37"/>
          <p:cNvSpPr>
            <a:spLocks noChangeArrowheads="1"/>
          </p:cNvSpPr>
          <p:nvPr/>
        </p:nvSpPr>
        <p:spPr bwMode="auto">
          <a:xfrm>
            <a:off x="6246538" y="2984640"/>
            <a:ext cx="533552"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R</a:t>
            </a:r>
            <a:r>
              <a:rPr lang="en-US" altLang="de-DE" sz="1600" kern="0" baseline="-25000" dirty="0" smtClean="0">
                <a:solidFill>
                  <a:srgbClr val="000000"/>
                </a:solidFill>
              </a:rPr>
              <a:t>B</a:t>
            </a:r>
            <a:endParaRPr lang="en-US" altLang="de-DE" sz="1600" kern="0" baseline="-25000" dirty="0">
              <a:solidFill>
                <a:srgbClr val="000000"/>
              </a:solidFill>
            </a:endParaRPr>
          </a:p>
        </p:txBody>
      </p:sp>
      <p:sp>
        <p:nvSpPr>
          <p:cNvPr id="56" name="Line 39"/>
          <p:cNvSpPr>
            <a:spLocks noChangeShapeType="1"/>
          </p:cNvSpPr>
          <p:nvPr/>
        </p:nvSpPr>
        <p:spPr bwMode="auto">
          <a:xfrm rot="5400000">
            <a:off x="5560649" y="2739937"/>
            <a:ext cx="915127" cy="1"/>
          </a:xfrm>
          <a:prstGeom prst="line">
            <a:avLst/>
          </a:prstGeom>
          <a:noFill/>
          <a:ln w="762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7" name="Line 40"/>
          <p:cNvSpPr>
            <a:spLocks noChangeShapeType="1"/>
          </p:cNvSpPr>
          <p:nvPr/>
        </p:nvSpPr>
        <p:spPr bwMode="auto">
          <a:xfrm>
            <a:off x="3922713" y="1957388"/>
            <a:ext cx="1421341" cy="0"/>
          </a:xfrm>
          <a:prstGeom prst="line">
            <a:avLst/>
          </a:prstGeom>
          <a:noFill/>
          <a:ln w="762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8" name="Rectangle 35"/>
          <p:cNvSpPr>
            <a:spLocks noChangeArrowheads="1"/>
          </p:cNvSpPr>
          <p:nvPr/>
        </p:nvSpPr>
        <p:spPr bwMode="auto">
          <a:xfrm>
            <a:off x="4106558" y="1493648"/>
            <a:ext cx="69570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rPr>
              <a:t>p(R</a:t>
            </a:r>
            <a:r>
              <a:rPr lang="en-US" altLang="de-DE" sz="1600" kern="0" baseline="-25000" dirty="0">
                <a:solidFill>
                  <a:srgbClr val="000000"/>
                </a:solidFill>
              </a:rPr>
              <a:t>B</a:t>
            </a:r>
            <a:r>
              <a:rPr kumimoji="0" lang="en-US" altLang="de-DE" sz="1600" b="1" i="0" u="none" strike="noStrike" kern="0" cap="none" spc="0" normalizeH="0" baseline="0" noProof="0" dirty="0" smtClean="0">
                <a:ln>
                  <a:noFill/>
                </a:ln>
                <a:solidFill>
                  <a:srgbClr val="000000"/>
                </a:solidFill>
                <a:effectLst/>
                <a:uLnTx/>
                <a:uFillTx/>
              </a:rPr>
              <a:t>)</a:t>
            </a:r>
          </a:p>
        </p:txBody>
      </p:sp>
      <p:sp>
        <p:nvSpPr>
          <p:cNvPr id="38" name="Arc 36"/>
          <p:cNvSpPr>
            <a:spLocks/>
          </p:cNvSpPr>
          <p:nvPr/>
        </p:nvSpPr>
        <p:spPr bwMode="auto">
          <a:xfrm rot="10800000">
            <a:off x="1663700" y="2511425"/>
            <a:ext cx="2543175" cy="2725738"/>
          </a:xfrm>
          <a:custGeom>
            <a:avLst/>
            <a:gdLst>
              <a:gd name="T0" fmla="*/ 2147483647 w 21600"/>
              <a:gd name="T1" fmla="*/ 0 h 23095"/>
              <a:gd name="T2" fmla="*/ 2147483647 w 21600"/>
              <a:gd name="T3" fmla="*/ 2147483647 h 23095"/>
              <a:gd name="T4" fmla="*/ 0 w 21600"/>
              <a:gd name="T5" fmla="*/ 2147483647 h 23095"/>
              <a:gd name="T6" fmla="*/ 0 60000 65536"/>
              <a:gd name="T7" fmla="*/ 0 60000 65536"/>
              <a:gd name="T8" fmla="*/ 0 60000 65536"/>
              <a:gd name="T9" fmla="*/ 0 w 21600"/>
              <a:gd name="T10" fmla="*/ 0 h 23095"/>
              <a:gd name="T11" fmla="*/ 21600 w 21600"/>
              <a:gd name="T12" fmla="*/ 23095 h 23095"/>
            </a:gdLst>
            <a:ahLst/>
            <a:cxnLst>
              <a:cxn ang="T6">
                <a:pos x="T0" y="T1"/>
              </a:cxn>
              <a:cxn ang="T7">
                <a:pos x="T2" y="T3"/>
              </a:cxn>
              <a:cxn ang="T8">
                <a:pos x="T4" y="T5"/>
              </a:cxn>
            </a:cxnLst>
            <a:rect l="T9" t="T10" r="T11" b="T12"/>
            <a:pathLst>
              <a:path w="21600" h="23095" fill="none" extrusionOk="0">
                <a:moveTo>
                  <a:pt x="2507" y="-1"/>
                </a:moveTo>
                <a:cubicBezTo>
                  <a:pt x="13392" y="1271"/>
                  <a:pt x="21600" y="10494"/>
                  <a:pt x="21600" y="21454"/>
                </a:cubicBezTo>
                <a:cubicBezTo>
                  <a:pt x="21600" y="22001"/>
                  <a:pt x="21579" y="22548"/>
                  <a:pt x="21537" y="23094"/>
                </a:cubicBezTo>
              </a:path>
              <a:path w="21600" h="23095" stroke="0" extrusionOk="0">
                <a:moveTo>
                  <a:pt x="2507" y="-1"/>
                </a:moveTo>
                <a:cubicBezTo>
                  <a:pt x="13392" y="1271"/>
                  <a:pt x="21600" y="10494"/>
                  <a:pt x="21600" y="21454"/>
                </a:cubicBezTo>
                <a:cubicBezTo>
                  <a:pt x="21600" y="22001"/>
                  <a:pt x="21579" y="22548"/>
                  <a:pt x="21537" y="23094"/>
                </a:cubicBezTo>
                <a:lnTo>
                  <a:pt x="0" y="21454"/>
                </a:lnTo>
                <a:lnTo>
                  <a:pt x="2507" y="-1"/>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39" name="Arc 37"/>
          <p:cNvSpPr>
            <a:spLocks/>
          </p:cNvSpPr>
          <p:nvPr/>
        </p:nvSpPr>
        <p:spPr bwMode="auto">
          <a:xfrm rot="10800000">
            <a:off x="715963" y="2632075"/>
            <a:ext cx="3236912" cy="3302000"/>
          </a:xfrm>
          <a:custGeom>
            <a:avLst/>
            <a:gdLst>
              <a:gd name="T0" fmla="*/ 2147483647 w 21094"/>
              <a:gd name="T1" fmla="*/ 2147483647 h 20756"/>
              <a:gd name="T2" fmla="*/ 0 w 21094"/>
              <a:gd name="T3" fmla="*/ 2147483647 h 20756"/>
              <a:gd name="T4" fmla="*/ 2147483647 w 21094"/>
              <a:gd name="T5" fmla="*/ 0 h 20756"/>
              <a:gd name="T6" fmla="*/ 0 60000 65536"/>
              <a:gd name="T7" fmla="*/ 0 60000 65536"/>
              <a:gd name="T8" fmla="*/ 0 60000 65536"/>
              <a:gd name="T9" fmla="*/ 0 w 21094"/>
              <a:gd name="T10" fmla="*/ 0 h 20756"/>
              <a:gd name="T11" fmla="*/ 21094 w 21094"/>
              <a:gd name="T12" fmla="*/ 20756 h 20756"/>
            </a:gdLst>
            <a:ahLst/>
            <a:cxnLst>
              <a:cxn ang="T6">
                <a:pos x="T0" y="T1"/>
              </a:cxn>
              <a:cxn ang="T7">
                <a:pos x="T2" y="T3"/>
              </a:cxn>
              <a:cxn ang="T8">
                <a:pos x="T4" y="T5"/>
              </a:cxn>
            </a:cxnLst>
            <a:rect l="T9" t="T10" r="T11" b="T12"/>
            <a:pathLst>
              <a:path w="21094" h="20756" fill="none" extrusionOk="0">
                <a:moveTo>
                  <a:pt x="15114" y="20755"/>
                </a:moveTo>
                <a:cubicBezTo>
                  <a:pt x="7504" y="18563"/>
                  <a:pt x="1704" y="12382"/>
                  <a:pt x="0" y="4648"/>
                </a:cubicBezTo>
              </a:path>
              <a:path w="21094" h="20756" stroke="0" extrusionOk="0">
                <a:moveTo>
                  <a:pt x="15114" y="20755"/>
                </a:moveTo>
                <a:cubicBezTo>
                  <a:pt x="7504" y="18563"/>
                  <a:pt x="1704" y="12382"/>
                  <a:pt x="0" y="4648"/>
                </a:cubicBezTo>
                <a:lnTo>
                  <a:pt x="21094" y="0"/>
                </a:lnTo>
                <a:lnTo>
                  <a:pt x="15114" y="20755"/>
                </a:lnTo>
                <a:close/>
              </a:path>
            </a:pathLst>
          </a:custGeom>
          <a:noFill/>
          <a:ln w="25400" cap="rnd">
            <a:solidFill>
              <a:srgbClr val="3CF2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fontAlgn="base" hangingPunct="0">
              <a:spcBef>
                <a:spcPct val="0"/>
              </a:spcBef>
              <a:spcAft>
                <a:spcPct val="0"/>
              </a:spcAft>
            </a:pPr>
            <a:endParaRPr lang="de-DE" sz="3200" b="1" smtClean="0">
              <a:solidFill>
                <a:srgbClr val="000000"/>
              </a:solidFill>
              <a:latin typeface="Arial" pitchFamily="34" charset="0"/>
              <a:ea typeface="ＭＳ Ｐゴシック" pitchFamily="34" charset="-128"/>
            </a:endParaRPr>
          </a:p>
        </p:txBody>
      </p:sp>
      <p:sp>
        <p:nvSpPr>
          <p:cNvPr id="40" name="Arc 39"/>
          <p:cNvSpPr>
            <a:spLocks/>
          </p:cNvSpPr>
          <p:nvPr/>
        </p:nvSpPr>
        <p:spPr bwMode="auto">
          <a:xfrm rot="10800000">
            <a:off x="2097088" y="2316163"/>
            <a:ext cx="2543175" cy="2532062"/>
          </a:xfrm>
          <a:custGeom>
            <a:avLst/>
            <a:gdLst>
              <a:gd name="T0" fmla="*/ 2147483647 w 21599"/>
              <a:gd name="T1" fmla="*/ 0 h 21454"/>
              <a:gd name="T2" fmla="*/ 2147483647 w 21599"/>
              <a:gd name="T3" fmla="*/ 2147483647 h 21454"/>
              <a:gd name="T4" fmla="*/ 0 w 21599"/>
              <a:gd name="T5" fmla="*/ 2147483647 h 21454"/>
              <a:gd name="T6" fmla="*/ 0 60000 65536"/>
              <a:gd name="T7" fmla="*/ 0 60000 65536"/>
              <a:gd name="T8" fmla="*/ 0 60000 65536"/>
              <a:gd name="T9" fmla="*/ 0 w 21599"/>
              <a:gd name="T10" fmla="*/ 0 h 21454"/>
              <a:gd name="T11" fmla="*/ 21599 w 21599"/>
              <a:gd name="T12" fmla="*/ 21454 h 21454"/>
            </a:gdLst>
            <a:ahLst/>
            <a:cxnLst>
              <a:cxn ang="T6">
                <a:pos x="T0" y="T1"/>
              </a:cxn>
              <a:cxn ang="T7">
                <a:pos x="T2" y="T3"/>
              </a:cxn>
              <a:cxn ang="T8">
                <a:pos x="T4" y="T5"/>
              </a:cxn>
            </a:cxnLst>
            <a:rect l="T9" t="T10" r="T11" b="T12"/>
            <a:pathLst>
              <a:path w="21599" h="21454" fill="none" extrusionOk="0">
                <a:moveTo>
                  <a:pt x="2507" y="-1"/>
                </a:moveTo>
                <a:cubicBezTo>
                  <a:pt x="13326" y="1264"/>
                  <a:pt x="21511" y="10386"/>
                  <a:pt x="21599" y="21278"/>
                </a:cubicBezTo>
              </a:path>
              <a:path w="21599" h="21454" stroke="0" extrusionOk="0">
                <a:moveTo>
                  <a:pt x="2507" y="-1"/>
                </a:moveTo>
                <a:cubicBezTo>
                  <a:pt x="13326" y="1264"/>
                  <a:pt x="21511" y="10386"/>
                  <a:pt x="21599" y="21278"/>
                </a:cubicBezTo>
                <a:lnTo>
                  <a:pt x="0" y="21454"/>
                </a:lnTo>
                <a:lnTo>
                  <a:pt x="2507" y="-1"/>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1" name="Arc 40"/>
          <p:cNvSpPr>
            <a:spLocks/>
          </p:cNvSpPr>
          <p:nvPr/>
        </p:nvSpPr>
        <p:spPr bwMode="auto">
          <a:xfrm rot="10800000">
            <a:off x="468313" y="3303588"/>
            <a:ext cx="3040062" cy="3208337"/>
          </a:xfrm>
          <a:custGeom>
            <a:avLst/>
            <a:gdLst>
              <a:gd name="T0" fmla="*/ 2147483647 w 19810"/>
              <a:gd name="T1" fmla="*/ 2147483647 h 20163"/>
              <a:gd name="T2" fmla="*/ 0 w 19810"/>
              <a:gd name="T3" fmla="*/ 2147483647 h 20163"/>
              <a:gd name="T4" fmla="*/ 2147483647 w 19810"/>
              <a:gd name="T5" fmla="*/ 0 h 20163"/>
              <a:gd name="T6" fmla="*/ 0 60000 65536"/>
              <a:gd name="T7" fmla="*/ 0 60000 65536"/>
              <a:gd name="T8" fmla="*/ 0 60000 65536"/>
              <a:gd name="T9" fmla="*/ 0 w 19810"/>
              <a:gd name="T10" fmla="*/ 0 h 20163"/>
              <a:gd name="T11" fmla="*/ 19810 w 19810"/>
              <a:gd name="T12" fmla="*/ 20163 h 20163"/>
            </a:gdLst>
            <a:ahLst/>
            <a:cxnLst>
              <a:cxn ang="T6">
                <a:pos x="T0" y="T1"/>
              </a:cxn>
              <a:cxn ang="T7">
                <a:pos x="T2" y="T3"/>
              </a:cxn>
              <a:cxn ang="T8">
                <a:pos x="T4" y="T5"/>
              </a:cxn>
            </a:cxnLst>
            <a:rect l="T9" t="T10" r="T11" b="T12"/>
            <a:pathLst>
              <a:path w="19810" h="20163" fill="none" extrusionOk="0">
                <a:moveTo>
                  <a:pt x="12062" y="20162"/>
                </a:moveTo>
                <a:cubicBezTo>
                  <a:pt x="6655" y="18084"/>
                  <a:pt x="2309" y="13922"/>
                  <a:pt x="0" y="8609"/>
                </a:cubicBezTo>
              </a:path>
              <a:path w="19810" h="20163" stroke="0" extrusionOk="0">
                <a:moveTo>
                  <a:pt x="12062" y="20162"/>
                </a:moveTo>
                <a:cubicBezTo>
                  <a:pt x="6655" y="18084"/>
                  <a:pt x="2309" y="13922"/>
                  <a:pt x="0" y="8609"/>
                </a:cubicBezTo>
                <a:lnTo>
                  <a:pt x="19810" y="0"/>
                </a:lnTo>
                <a:lnTo>
                  <a:pt x="12062" y="20162"/>
                </a:lnTo>
                <a:close/>
              </a:path>
            </a:pathLst>
          </a:custGeom>
          <a:noFill/>
          <a:ln w="25400" cap="rnd">
            <a:solidFill>
              <a:srgbClr val="3CF2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fontAlgn="base" hangingPunct="0">
              <a:spcBef>
                <a:spcPct val="0"/>
              </a:spcBef>
              <a:spcAft>
                <a:spcPct val="0"/>
              </a:spcAft>
            </a:pPr>
            <a:endParaRPr lang="de-DE" sz="3200" b="1" smtClean="0">
              <a:solidFill>
                <a:srgbClr val="000000"/>
              </a:solidFill>
              <a:latin typeface="Arial" pitchFamily="34" charset="0"/>
              <a:ea typeface="ＭＳ Ｐゴシック" pitchFamily="34" charset="-128"/>
            </a:endParaRPr>
          </a:p>
        </p:txBody>
      </p:sp>
      <p:sp>
        <p:nvSpPr>
          <p:cNvPr id="59" name="Line 41"/>
          <p:cNvSpPr>
            <a:spLocks noChangeShapeType="1"/>
          </p:cNvSpPr>
          <p:nvPr/>
        </p:nvSpPr>
        <p:spPr bwMode="auto">
          <a:xfrm flipH="1" flipV="1">
            <a:off x="1787525" y="3068638"/>
            <a:ext cx="2120900" cy="2120900"/>
          </a:xfrm>
          <a:prstGeom prst="line">
            <a:avLst/>
          </a:prstGeom>
          <a:noFill/>
          <a:ln w="254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60" name="Oval 46"/>
          <p:cNvSpPr>
            <a:spLocks noChangeArrowheads="1"/>
          </p:cNvSpPr>
          <p:nvPr/>
        </p:nvSpPr>
        <p:spPr bwMode="auto">
          <a:xfrm>
            <a:off x="3815475" y="5111750"/>
            <a:ext cx="144463" cy="144463"/>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61" name="Line 43"/>
          <p:cNvSpPr>
            <a:spLocks noChangeShapeType="1"/>
          </p:cNvSpPr>
          <p:nvPr/>
        </p:nvSpPr>
        <p:spPr bwMode="auto">
          <a:xfrm>
            <a:off x="1612900" y="4092575"/>
            <a:ext cx="4618038" cy="0"/>
          </a:xfrm>
          <a:prstGeom prst="line">
            <a:avLst/>
          </a:prstGeom>
          <a:noFill/>
          <a:ln w="254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62" name="Line 38"/>
          <p:cNvSpPr>
            <a:spLocks noChangeShapeType="1"/>
          </p:cNvSpPr>
          <p:nvPr/>
        </p:nvSpPr>
        <p:spPr bwMode="auto">
          <a:xfrm flipV="1">
            <a:off x="2794000" y="2246313"/>
            <a:ext cx="0" cy="2957512"/>
          </a:xfrm>
          <a:prstGeom prst="line">
            <a:avLst/>
          </a:prstGeom>
          <a:noFill/>
          <a:ln w="254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63" name="Line 32"/>
          <p:cNvSpPr>
            <a:spLocks noChangeShapeType="1"/>
          </p:cNvSpPr>
          <p:nvPr/>
        </p:nvSpPr>
        <p:spPr bwMode="auto">
          <a:xfrm flipH="1" flipV="1">
            <a:off x="2778216" y="2042065"/>
            <a:ext cx="1105739" cy="17813"/>
          </a:xfrm>
          <a:prstGeom prst="line">
            <a:avLst/>
          </a:prstGeom>
          <a:noFill/>
          <a:ln w="762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de-DE"/>
          </a:p>
        </p:txBody>
      </p:sp>
      <p:sp>
        <p:nvSpPr>
          <p:cNvPr id="64" name="Rectangle 35"/>
          <p:cNvSpPr>
            <a:spLocks noChangeArrowheads="1"/>
          </p:cNvSpPr>
          <p:nvPr/>
        </p:nvSpPr>
        <p:spPr bwMode="auto">
          <a:xfrm>
            <a:off x="2993134" y="1565891"/>
            <a:ext cx="69570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p(R</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A</a:t>
            </a: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p>
        </p:txBody>
      </p:sp>
      <p:sp>
        <p:nvSpPr>
          <p:cNvPr id="65" name="Line 51"/>
          <p:cNvSpPr>
            <a:spLocks noChangeShapeType="1"/>
          </p:cNvSpPr>
          <p:nvPr/>
        </p:nvSpPr>
        <p:spPr bwMode="auto">
          <a:xfrm flipV="1">
            <a:off x="5916613" y="4098925"/>
            <a:ext cx="0" cy="1096963"/>
          </a:xfrm>
          <a:prstGeom prst="line">
            <a:avLst/>
          </a:prstGeom>
          <a:noFill/>
          <a:ln w="762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66" name="Rectangle 37"/>
          <p:cNvSpPr>
            <a:spLocks noChangeArrowheads="1"/>
          </p:cNvSpPr>
          <p:nvPr/>
        </p:nvSpPr>
        <p:spPr bwMode="auto">
          <a:xfrm>
            <a:off x="6252955" y="3944101"/>
            <a:ext cx="533552"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dirty="0">
                <a:solidFill>
                  <a:srgbClr val="000000"/>
                </a:solidFill>
              </a:rPr>
              <a:t>R</a:t>
            </a:r>
            <a:r>
              <a:rPr kumimoji="0" lang="en-US" altLang="de-DE" sz="1600" b="1" i="0" u="none" strike="noStrike" kern="0" cap="none" spc="0" normalizeH="0" baseline="-25000" noProof="0" dirty="0" smtClean="0">
                <a:ln>
                  <a:noFill/>
                </a:ln>
                <a:solidFill>
                  <a:srgbClr val="000000"/>
                </a:solidFill>
                <a:effectLst/>
                <a:uLnTx/>
                <a:uFillTx/>
              </a:rPr>
              <a:t>A</a:t>
            </a:r>
          </a:p>
        </p:txBody>
      </p:sp>
      <p:sp>
        <p:nvSpPr>
          <p:cNvPr id="67" name="Rectangle 47"/>
          <p:cNvSpPr>
            <a:spLocks noChangeArrowheads="1"/>
          </p:cNvSpPr>
          <p:nvPr/>
        </p:nvSpPr>
        <p:spPr bwMode="auto">
          <a:xfrm>
            <a:off x="7028986" y="3429000"/>
            <a:ext cx="89582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a:spcBef>
                <a:spcPct val="0"/>
              </a:spcBef>
              <a:buClrTx/>
              <a:buSzTx/>
              <a:buFontTx/>
              <a:buNone/>
            </a:pPr>
            <a:r>
              <a:rPr lang="en-US" altLang="de-DE" sz="1600" dirty="0"/>
              <a:t>R</a:t>
            </a:r>
            <a:r>
              <a:rPr lang="en-US" altLang="de-DE" sz="1600" baseline="-25000" dirty="0" smtClean="0"/>
              <a:t>A</a:t>
            </a:r>
            <a:r>
              <a:rPr lang="en-US" altLang="de-DE" sz="1600" dirty="0" smtClean="0"/>
              <a:t> </a:t>
            </a:r>
            <a:r>
              <a:rPr lang="en-US" altLang="de-DE" sz="1600" dirty="0">
                <a:latin typeface="Symbol" pitchFamily="18" charset="2"/>
              </a:rPr>
              <a:t>¹ </a:t>
            </a:r>
            <a:r>
              <a:rPr lang="en-US" altLang="de-DE" sz="1600" dirty="0" smtClean="0"/>
              <a:t>R</a:t>
            </a:r>
            <a:r>
              <a:rPr lang="en-US" altLang="de-DE" sz="1600" baseline="-25000" dirty="0" smtClean="0"/>
              <a:t>B</a:t>
            </a:r>
            <a:endParaRPr lang="en-US" altLang="de-DE" sz="1600" baseline="-25000" dirty="0"/>
          </a:p>
        </p:txBody>
      </p:sp>
    </p:spTree>
    <p:extLst>
      <p:ext uri="{BB962C8B-B14F-4D97-AF65-F5344CB8AC3E}">
        <p14:creationId xmlns:p14="http://schemas.microsoft.com/office/powerpoint/2010/main" val="502925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95521" y="737423"/>
            <a:ext cx="8894179" cy="341580"/>
          </a:xfrm>
        </p:spPr>
        <p:txBody>
          <a:bodyPr/>
          <a:lstStyle/>
          <a:p>
            <a:r>
              <a:rPr lang="de-DE" dirty="0">
                <a:solidFill>
                  <a:srgbClr val="000000"/>
                </a:solidFill>
              </a:rPr>
              <a:t>Externe effekte, eigentumsrechte und quasilineare präferenzen</a:t>
            </a:r>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13</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
        <p:nvSpPr>
          <p:cNvPr id="6" name="Line 4"/>
          <p:cNvSpPr>
            <a:spLocks noChangeShapeType="1"/>
          </p:cNvSpPr>
          <p:nvPr/>
        </p:nvSpPr>
        <p:spPr bwMode="auto">
          <a:xfrm>
            <a:off x="1600200" y="1676400"/>
            <a:ext cx="0" cy="3505200"/>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7" name="Line 5"/>
          <p:cNvSpPr>
            <a:spLocks noChangeShapeType="1"/>
          </p:cNvSpPr>
          <p:nvPr/>
        </p:nvSpPr>
        <p:spPr bwMode="auto">
          <a:xfrm>
            <a:off x="1600200" y="5200650"/>
            <a:ext cx="4645025"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2" name="Arc 21"/>
          <p:cNvSpPr>
            <a:spLocks/>
          </p:cNvSpPr>
          <p:nvPr/>
        </p:nvSpPr>
        <p:spPr bwMode="auto">
          <a:xfrm rot="11208321">
            <a:off x="3315770" y="2938463"/>
            <a:ext cx="2274888" cy="2317750"/>
          </a:xfrm>
          <a:custGeom>
            <a:avLst/>
            <a:gdLst>
              <a:gd name="T0" fmla="*/ 2147483647 w 21357"/>
              <a:gd name="T1" fmla="*/ 2147483647 h 21452"/>
              <a:gd name="T2" fmla="*/ 0 w 21357"/>
              <a:gd name="T3" fmla="*/ 2147483647 h 21452"/>
              <a:gd name="T4" fmla="*/ 2147483647 w 21357"/>
              <a:gd name="T5" fmla="*/ 0 h 21452"/>
              <a:gd name="T6" fmla="*/ 0 60000 65536"/>
              <a:gd name="T7" fmla="*/ 0 60000 65536"/>
              <a:gd name="T8" fmla="*/ 0 60000 65536"/>
              <a:gd name="T9" fmla="*/ 0 w 21357"/>
              <a:gd name="T10" fmla="*/ 0 h 21452"/>
              <a:gd name="T11" fmla="*/ 21357 w 21357"/>
              <a:gd name="T12" fmla="*/ 21452 h 21452"/>
            </a:gdLst>
            <a:ahLst/>
            <a:cxnLst>
              <a:cxn ang="T6">
                <a:pos x="T0" y="T1"/>
              </a:cxn>
              <a:cxn ang="T7">
                <a:pos x="T2" y="T3"/>
              </a:cxn>
              <a:cxn ang="T8">
                <a:pos x="T4" y="T5"/>
              </a:cxn>
            </a:cxnLst>
            <a:rect l="T9" t="T10" r="T11" b="T12"/>
            <a:pathLst>
              <a:path w="21357" h="21452" fill="none" extrusionOk="0">
                <a:moveTo>
                  <a:pt x="18835" y="21452"/>
                </a:moveTo>
                <a:cubicBezTo>
                  <a:pt x="9169" y="20316"/>
                  <a:pt x="1456" y="12855"/>
                  <a:pt x="0" y="3231"/>
                </a:cubicBezTo>
              </a:path>
              <a:path w="21357" h="21452" stroke="0" extrusionOk="0">
                <a:moveTo>
                  <a:pt x="18835" y="21452"/>
                </a:moveTo>
                <a:cubicBezTo>
                  <a:pt x="9169" y="20316"/>
                  <a:pt x="1456" y="12855"/>
                  <a:pt x="0" y="3231"/>
                </a:cubicBezTo>
                <a:lnTo>
                  <a:pt x="21357" y="0"/>
                </a:lnTo>
                <a:lnTo>
                  <a:pt x="18835" y="21452"/>
                </a:lnTo>
                <a:close/>
              </a:path>
            </a:pathLst>
          </a:custGeom>
          <a:noFill/>
          <a:ln w="25400" cap="rnd">
            <a:solidFill>
              <a:srgbClr val="3CF2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fontAlgn="base" hangingPunct="0">
              <a:spcBef>
                <a:spcPct val="0"/>
              </a:spcBef>
              <a:spcAft>
                <a:spcPct val="0"/>
              </a:spcAft>
            </a:pPr>
            <a:endParaRPr lang="de-DE" sz="3200" b="1" smtClean="0">
              <a:solidFill>
                <a:srgbClr val="000000"/>
              </a:solidFill>
              <a:latin typeface="Arial" pitchFamily="34" charset="0"/>
              <a:ea typeface="ＭＳ Ｐゴシック" pitchFamily="34" charset="-128"/>
            </a:endParaRPr>
          </a:p>
        </p:txBody>
      </p:sp>
      <p:sp>
        <p:nvSpPr>
          <p:cNvPr id="17" name="Arc 13"/>
          <p:cNvSpPr>
            <a:spLocks/>
          </p:cNvSpPr>
          <p:nvPr/>
        </p:nvSpPr>
        <p:spPr bwMode="auto">
          <a:xfrm rot="11211925">
            <a:off x="4492364" y="1241044"/>
            <a:ext cx="2897187" cy="3101975"/>
          </a:xfrm>
          <a:custGeom>
            <a:avLst/>
            <a:gdLst>
              <a:gd name="T0" fmla="*/ 2147483647 w 18879"/>
              <a:gd name="T1" fmla="*/ 0 h 19491"/>
              <a:gd name="T2" fmla="*/ 2147483647 w 18879"/>
              <a:gd name="T3" fmla="*/ 2147483647 h 19491"/>
              <a:gd name="T4" fmla="*/ 0 w 18879"/>
              <a:gd name="T5" fmla="*/ 2147483647 h 19491"/>
              <a:gd name="T6" fmla="*/ 0 60000 65536"/>
              <a:gd name="T7" fmla="*/ 0 60000 65536"/>
              <a:gd name="T8" fmla="*/ 0 60000 65536"/>
              <a:gd name="T9" fmla="*/ 0 w 18879"/>
              <a:gd name="T10" fmla="*/ 0 h 19491"/>
              <a:gd name="T11" fmla="*/ 18879 w 18879"/>
              <a:gd name="T12" fmla="*/ 19491 h 19491"/>
            </a:gdLst>
            <a:ahLst/>
            <a:cxnLst>
              <a:cxn ang="T6">
                <a:pos x="T0" y="T1"/>
              </a:cxn>
              <a:cxn ang="T7">
                <a:pos x="T2" y="T3"/>
              </a:cxn>
              <a:cxn ang="T8">
                <a:pos x="T4" y="T5"/>
              </a:cxn>
            </a:cxnLst>
            <a:rect l="T9" t="T10" r="T11" b="T12"/>
            <a:pathLst>
              <a:path w="18879" h="19491" fill="none" extrusionOk="0">
                <a:moveTo>
                  <a:pt x="9309" y="-1"/>
                </a:moveTo>
                <a:cubicBezTo>
                  <a:pt x="13355" y="1932"/>
                  <a:pt x="16700" y="5076"/>
                  <a:pt x="18878" y="8996"/>
                </a:cubicBezTo>
              </a:path>
              <a:path w="18879" h="19491" stroke="0" extrusionOk="0">
                <a:moveTo>
                  <a:pt x="9309" y="-1"/>
                </a:moveTo>
                <a:cubicBezTo>
                  <a:pt x="13355" y="1932"/>
                  <a:pt x="16700" y="5076"/>
                  <a:pt x="18878" y="8996"/>
                </a:cubicBezTo>
                <a:lnTo>
                  <a:pt x="0" y="19491"/>
                </a:lnTo>
                <a:lnTo>
                  <a:pt x="9309" y="-1"/>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8" name="Line 25"/>
          <p:cNvSpPr>
            <a:spLocks noChangeShapeType="1"/>
          </p:cNvSpPr>
          <p:nvPr/>
        </p:nvSpPr>
        <p:spPr bwMode="auto">
          <a:xfrm>
            <a:off x="6238875" y="1690688"/>
            <a:ext cx="0" cy="3505200"/>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9" name="Line 7"/>
          <p:cNvSpPr>
            <a:spLocks noChangeShapeType="1"/>
          </p:cNvSpPr>
          <p:nvPr/>
        </p:nvSpPr>
        <p:spPr bwMode="auto">
          <a:xfrm>
            <a:off x="1633906" y="2282375"/>
            <a:ext cx="4649787" cy="0"/>
          </a:xfrm>
          <a:prstGeom prst="line">
            <a:avLst/>
          </a:prstGeom>
          <a:noFill/>
          <a:ln w="25400">
            <a:solidFill>
              <a:srgbClr val="000000"/>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37867" y="1416120"/>
            <a:ext cx="877753" cy="350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Rectangle 10"/>
          <p:cNvSpPr>
            <a:spLocks noChangeArrowheads="1"/>
          </p:cNvSpPr>
          <p:nvPr/>
        </p:nvSpPr>
        <p:spPr bwMode="auto">
          <a:xfrm>
            <a:off x="6298045" y="4968870"/>
            <a:ext cx="75501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GELD</a:t>
            </a:r>
            <a:endPar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endParaRPr>
          </a:p>
        </p:txBody>
      </p:sp>
      <p:sp>
        <p:nvSpPr>
          <p:cNvPr id="22" name="Rectangle 5"/>
          <p:cNvSpPr>
            <a:spLocks noChangeArrowheads="1"/>
          </p:cNvSpPr>
          <p:nvPr/>
        </p:nvSpPr>
        <p:spPr bwMode="auto">
          <a:xfrm>
            <a:off x="1225481" y="5169246"/>
            <a:ext cx="44563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O</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A</a:t>
            </a:r>
          </a:p>
        </p:txBody>
      </p:sp>
      <p:sp>
        <p:nvSpPr>
          <p:cNvPr id="23" name="Rectangle 7"/>
          <p:cNvSpPr>
            <a:spLocks noChangeArrowheads="1"/>
          </p:cNvSpPr>
          <p:nvPr/>
        </p:nvSpPr>
        <p:spPr bwMode="auto">
          <a:xfrm>
            <a:off x="1193800" y="2061812"/>
            <a:ext cx="299762"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1</a:t>
            </a:r>
          </a:p>
        </p:txBody>
      </p:sp>
      <p:sp>
        <p:nvSpPr>
          <p:cNvPr id="25" name="Rectangle 16"/>
          <p:cNvSpPr>
            <a:spLocks noChangeArrowheads="1"/>
          </p:cNvSpPr>
          <p:nvPr/>
        </p:nvSpPr>
        <p:spPr bwMode="auto">
          <a:xfrm flipH="1">
            <a:off x="6238875" y="5256213"/>
            <a:ext cx="44563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a:spcBef>
                <a:spcPct val="0"/>
              </a:spcBef>
              <a:buClrTx/>
              <a:buSzTx/>
              <a:buFontTx/>
              <a:buNone/>
            </a:pPr>
            <a:r>
              <a:rPr lang="en-US" altLang="de-DE" sz="1600" dirty="0"/>
              <a:t>O</a:t>
            </a:r>
            <a:r>
              <a:rPr lang="en-US" altLang="de-DE" sz="1600" baseline="-25000" dirty="0"/>
              <a:t>B</a:t>
            </a:r>
          </a:p>
        </p:txBody>
      </p:sp>
      <p:sp>
        <p:nvSpPr>
          <p:cNvPr id="28" name="Oval 24"/>
          <p:cNvSpPr>
            <a:spLocks noChangeArrowheads="1"/>
          </p:cNvSpPr>
          <p:nvPr/>
        </p:nvSpPr>
        <p:spPr bwMode="auto">
          <a:xfrm>
            <a:off x="3844925" y="5130800"/>
            <a:ext cx="144463" cy="144463"/>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33" name="Text Box 36"/>
          <p:cNvSpPr txBox="1">
            <a:spLocks noChangeArrowheads="1"/>
          </p:cNvSpPr>
          <p:nvPr/>
        </p:nvSpPr>
        <p:spPr bwMode="auto">
          <a:xfrm>
            <a:off x="6283693" y="1485440"/>
            <a:ext cx="3586238"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DIE ALLOKATION NACH DEM</a:t>
            </a:r>
          </a:p>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TAUSCH IST</a:t>
            </a:r>
            <a:r>
              <a:rPr lang="en-US" altLang="de-DE" sz="1600" kern="0" dirty="0">
                <a:solidFill>
                  <a:srgbClr val="000000"/>
                </a:solidFill>
              </a:rPr>
              <a:t> </a:t>
            </a:r>
            <a:r>
              <a:rPr lang="en-US" altLang="de-DE" sz="1600" kern="0" dirty="0" smtClean="0">
                <a:solidFill>
                  <a:srgbClr val="000000"/>
                </a:solidFill>
              </a:rPr>
              <a:t>DANN </a:t>
            </a:r>
            <a:r>
              <a:rPr lang="en-US" altLang="de-DE" sz="1600" kern="0" baseline="0" dirty="0" smtClean="0">
                <a:solidFill>
                  <a:srgbClr val="000000"/>
                </a:solidFill>
              </a:rPr>
              <a:t>UNABHÄNGIG</a:t>
            </a:r>
            <a:r>
              <a:rPr lang="en-US" altLang="de-DE" sz="1600" kern="0" dirty="0" smtClean="0">
                <a:solidFill>
                  <a:srgbClr val="000000"/>
                </a:solidFill>
              </a:rPr>
              <a:t> </a:t>
            </a:r>
          </a:p>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VON DEN </a:t>
            </a:r>
            <a:r>
              <a:rPr lang="en-US" altLang="de-DE" sz="1600" kern="0" baseline="0" dirty="0" smtClean="0">
                <a:solidFill>
                  <a:srgbClr val="000000"/>
                </a:solidFill>
              </a:rPr>
              <a:t>EIGENTUMSRECHTEN,</a:t>
            </a:r>
            <a:r>
              <a:rPr lang="en-US" altLang="de-DE" sz="1600" kern="0" dirty="0" smtClean="0">
                <a:solidFill>
                  <a:srgbClr val="000000"/>
                </a:solidFill>
              </a:rPr>
              <a:t> </a:t>
            </a:r>
          </a:p>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WENN </a:t>
            </a:r>
            <a:r>
              <a:rPr lang="en-US" altLang="de-DE" sz="1600" kern="0" baseline="0" dirty="0" smtClean="0">
                <a:solidFill>
                  <a:srgbClr val="000000"/>
                </a:solidFill>
              </a:rPr>
              <a:t>BEIDE</a:t>
            </a:r>
            <a:r>
              <a:rPr lang="en-US" altLang="de-DE" sz="1600" kern="0" dirty="0" smtClean="0">
                <a:solidFill>
                  <a:srgbClr val="000000"/>
                </a:solidFill>
              </a:rPr>
              <a:t> AKTEURE </a:t>
            </a:r>
          </a:p>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QUASI</a:t>
            </a:r>
            <a:r>
              <a:rPr lang="en-US" altLang="de-DE" sz="1600" kern="0" baseline="0" dirty="0" smtClean="0">
                <a:solidFill>
                  <a:srgbClr val="000000"/>
                </a:solidFill>
              </a:rPr>
              <a:t>LINEARE</a:t>
            </a:r>
            <a:r>
              <a:rPr lang="en-US" altLang="de-DE" sz="1600" kern="0" dirty="0" smtClean="0">
                <a:solidFill>
                  <a:srgbClr val="000000"/>
                </a:solidFill>
              </a:rPr>
              <a:t> PRÄFERENZEN </a:t>
            </a:r>
          </a:p>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baseline="0" dirty="0" smtClean="0">
                <a:solidFill>
                  <a:srgbClr val="000000"/>
                </a:solidFill>
              </a:rPr>
              <a:t>HABEN:</a:t>
            </a:r>
            <a:endParaRPr lang="en-US" altLang="de-DE" sz="1600" kern="0" dirty="0">
              <a:solidFill>
                <a:srgbClr val="000000"/>
              </a:solidFill>
            </a:endParaRPr>
          </a:p>
          <a:p>
            <a:pPr marL="0" marR="0" lvl="0" indent="0" algn="l" defTabSz="912813" eaLnBrk="0" fontAlgn="base" latinLnBrk="0" hangingPunct="0">
              <a:lnSpc>
                <a:spcPct val="100000"/>
              </a:lnSpc>
              <a:spcBef>
                <a:spcPct val="0"/>
              </a:spcBef>
              <a:spcAft>
                <a:spcPct val="0"/>
              </a:spcAft>
              <a:buClrTx/>
              <a:buSzTx/>
              <a:buFontTx/>
              <a:buNone/>
              <a:tabLst/>
              <a:defRPr/>
            </a:pPr>
            <a:endParaRPr kumimoji="0" lang="en-US" altLang="de-DE" sz="1600" b="1" i="0" u="none" strike="noStrike" kern="0" cap="none" spc="0" normalizeH="0" baseline="0" noProof="0" dirty="0" smtClean="0">
              <a:ln>
                <a:noFill/>
              </a:ln>
              <a:solidFill>
                <a:srgbClr val="000000"/>
              </a:solidFill>
              <a:effectLst/>
              <a:uLnTx/>
              <a:uFillTx/>
            </a:endParaRPr>
          </a:p>
        </p:txBody>
      </p:sp>
      <p:sp>
        <p:nvSpPr>
          <p:cNvPr id="41" name="Line 27"/>
          <p:cNvSpPr>
            <a:spLocks noChangeShapeType="1"/>
          </p:cNvSpPr>
          <p:nvPr/>
        </p:nvSpPr>
        <p:spPr bwMode="auto">
          <a:xfrm>
            <a:off x="1585913" y="5507038"/>
            <a:ext cx="2336800" cy="0"/>
          </a:xfrm>
          <a:prstGeom prst="line">
            <a:avLst/>
          </a:prstGeom>
          <a:noFill/>
          <a:ln w="127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42" name="Line 29"/>
          <p:cNvSpPr>
            <a:spLocks noChangeShapeType="1"/>
          </p:cNvSpPr>
          <p:nvPr/>
        </p:nvSpPr>
        <p:spPr bwMode="auto">
          <a:xfrm flipH="1">
            <a:off x="3914580" y="5518933"/>
            <a:ext cx="2309812" cy="0"/>
          </a:xfrm>
          <a:prstGeom prst="line">
            <a:avLst/>
          </a:prstGeom>
          <a:noFill/>
          <a:ln w="127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43" name="Rectangle 28"/>
          <p:cNvSpPr>
            <a:spLocks noChangeArrowheads="1"/>
          </p:cNvSpPr>
          <p:nvPr/>
        </p:nvSpPr>
        <p:spPr bwMode="auto">
          <a:xfrm>
            <a:off x="2460625" y="5237163"/>
            <a:ext cx="399148" cy="33919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err="1"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err="1" smtClean="0">
                <a:ln>
                  <a:noFill/>
                </a:ln>
                <a:solidFill>
                  <a:srgbClr val="000000"/>
                </a:solidFill>
                <a:effectLst/>
                <a:uLnTx/>
                <a:uFillTx/>
                <a:latin typeface="Arial" pitchFamily="34" charset="0"/>
                <a:ea typeface="ＭＳ Ｐゴシック" pitchFamily="34" charset="-128"/>
              </a:rPr>
              <a:t>A</a:t>
            </a:r>
            <a:endPar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endParaRPr>
          </a:p>
        </p:txBody>
      </p:sp>
      <p:sp>
        <p:nvSpPr>
          <p:cNvPr id="44" name="Rectangle 30"/>
          <p:cNvSpPr>
            <a:spLocks noChangeArrowheads="1"/>
          </p:cNvSpPr>
          <p:nvPr/>
        </p:nvSpPr>
        <p:spPr bwMode="auto">
          <a:xfrm flipH="1">
            <a:off x="4843463" y="5237163"/>
            <a:ext cx="399148" cy="33919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err="1"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err="1" smtClean="0">
                <a:ln>
                  <a:noFill/>
                </a:ln>
                <a:solidFill>
                  <a:srgbClr val="000000"/>
                </a:solidFill>
                <a:effectLst/>
                <a:uLnTx/>
                <a:uFillTx/>
                <a:latin typeface="Arial" pitchFamily="34" charset="0"/>
                <a:ea typeface="ＭＳ Ｐゴシック" pitchFamily="34" charset="-128"/>
              </a:rPr>
              <a:t>B</a:t>
            </a:r>
            <a:endPar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endParaRPr>
          </a:p>
        </p:txBody>
      </p:sp>
      <p:sp>
        <p:nvSpPr>
          <p:cNvPr id="49" name="Oval 32"/>
          <p:cNvSpPr>
            <a:spLocks noChangeArrowheads="1"/>
          </p:cNvSpPr>
          <p:nvPr/>
        </p:nvSpPr>
        <p:spPr bwMode="auto">
          <a:xfrm>
            <a:off x="3844925" y="2187575"/>
            <a:ext cx="144463" cy="144463"/>
          </a:xfrm>
          <a:prstGeom prst="ellipse">
            <a:avLst/>
          </a:pr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0" name="Line 31"/>
          <p:cNvSpPr>
            <a:spLocks noChangeShapeType="1"/>
          </p:cNvSpPr>
          <p:nvPr/>
        </p:nvSpPr>
        <p:spPr bwMode="auto">
          <a:xfrm>
            <a:off x="3922712" y="2282375"/>
            <a:ext cx="1629342" cy="2106406"/>
          </a:xfrm>
          <a:prstGeom prst="line">
            <a:avLst/>
          </a:prstGeom>
          <a:noFill/>
          <a:ln w="254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4" name="Oval 34"/>
          <p:cNvSpPr>
            <a:spLocks noChangeArrowheads="1"/>
          </p:cNvSpPr>
          <p:nvPr/>
        </p:nvSpPr>
        <p:spPr bwMode="auto">
          <a:xfrm>
            <a:off x="4894861" y="3552018"/>
            <a:ext cx="174625" cy="174625"/>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7" name="Line 40"/>
          <p:cNvSpPr>
            <a:spLocks noChangeShapeType="1"/>
          </p:cNvSpPr>
          <p:nvPr/>
        </p:nvSpPr>
        <p:spPr bwMode="auto">
          <a:xfrm>
            <a:off x="3922714" y="1957388"/>
            <a:ext cx="1059460" cy="0"/>
          </a:xfrm>
          <a:prstGeom prst="line">
            <a:avLst/>
          </a:prstGeom>
          <a:noFill/>
          <a:ln w="762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8" name="Rectangle 35"/>
          <p:cNvSpPr>
            <a:spLocks noChangeArrowheads="1"/>
          </p:cNvSpPr>
          <p:nvPr/>
        </p:nvSpPr>
        <p:spPr bwMode="auto">
          <a:xfrm>
            <a:off x="4106558" y="1493648"/>
            <a:ext cx="69570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rPr>
              <a:t>p(R</a:t>
            </a:r>
            <a:r>
              <a:rPr lang="en-US" altLang="de-DE" sz="1600" kern="0" baseline="-25000" dirty="0">
                <a:solidFill>
                  <a:srgbClr val="000000"/>
                </a:solidFill>
              </a:rPr>
              <a:t>B</a:t>
            </a:r>
            <a:r>
              <a:rPr kumimoji="0" lang="en-US" altLang="de-DE" sz="1600" b="1" i="0" u="none" strike="noStrike" kern="0" cap="none" spc="0" normalizeH="0" baseline="0" noProof="0" dirty="0" smtClean="0">
                <a:ln>
                  <a:noFill/>
                </a:ln>
                <a:solidFill>
                  <a:srgbClr val="000000"/>
                </a:solidFill>
                <a:effectLst/>
                <a:uLnTx/>
                <a:uFillTx/>
              </a:rPr>
              <a:t>)</a:t>
            </a:r>
          </a:p>
        </p:txBody>
      </p:sp>
      <p:sp>
        <p:nvSpPr>
          <p:cNvPr id="40" name="Arc 39"/>
          <p:cNvSpPr>
            <a:spLocks/>
          </p:cNvSpPr>
          <p:nvPr/>
        </p:nvSpPr>
        <p:spPr bwMode="auto">
          <a:xfrm rot="11192182">
            <a:off x="2340574" y="2452507"/>
            <a:ext cx="2229765" cy="1981903"/>
          </a:xfrm>
          <a:custGeom>
            <a:avLst/>
            <a:gdLst>
              <a:gd name="T0" fmla="*/ 2147483647 w 21599"/>
              <a:gd name="T1" fmla="*/ 0 h 21454"/>
              <a:gd name="T2" fmla="*/ 2147483647 w 21599"/>
              <a:gd name="T3" fmla="*/ 2147483647 h 21454"/>
              <a:gd name="T4" fmla="*/ 0 w 21599"/>
              <a:gd name="T5" fmla="*/ 2147483647 h 21454"/>
              <a:gd name="T6" fmla="*/ 0 60000 65536"/>
              <a:gd name="T7" fmla="*/ 0 60000 65536"/>
              <a:gd name="T8" fmla="*/ 0 60000 65536"/>
              <a:gd name="T9" fmla="*/ 0 w 21599"/>
              <a:gd name="T10" fmla="*/ 0 h 21454"/>
              <a:gd name="T11" fmla="*/ 21599 w 21599"/>
              <a:gd name="T12" fmla="*/ 21454 h 21454"/>
            </a:gdLst>
            <a:ahLst/>
            <a:cxnLst>
              <a:cxn ang="T6">
                <a:pos x="T0" y="T1"/>
              </a:cxn>
              <a:cxn ang="T7">
                <a:pos x="T2" y="T3"/>
              </a:cxn>
              <a:cxn ang="T8">
                <a:pos x="T4" y="T5"/>
              </a:cxn>
            </a:cxnLst>
            <a:rect l="T9" t="T10" r="T11" b="T12"/>
            <a:pathLst>
              <a:path w="21599" h="21454" fill="none" extrusionOk="0">
                <a:moveTo>
                  <a:pt x="2507" y="-1"/>
                </a:moveTo>
                <a:cubicBezTo>
                  <a:pt x="13326" y="1264"/>
                  <a:pt x="21511" y="10386"/>
                  <a:pt x="21599" y="21278"/>
                </a:cubicBezTo>
              </a:path>
              <a:path w="21599" h="21454" stroke="0" extrusionOk="0">
                <a:moveTo>
                  <a:pt x="2507" y="-1"/>
                </a:moveTo>
                <a:cubicBezTo>
                  <a:pt x="13326" y="1264"/>
                  <a:pt x="21511" y="10386"/>
                  <a:pt x="21599" y="21278"/>
                </a:cubicBezTo>
                <a:lnTo>
                  <a:pt x="0" y="21454"/>
                </a:lnTo>
                <a:lnTo>
                  <a:pt x="2507" y="-1"/>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51" name="Arc 40"/>
          <p:cNvSpPr>
            <a:spLocks/>
          </p:cNvSpPr>
          <p:nvPr/>
        </p:nvSpPr>
        <p:spPr bwMode="auto">
          <a:xfrm rot="11485058">
            <a:off x="395589" y="2920277"/>
            <a:ext cx="3040062" cy="3208337"/>
          </a:xfrm>
          <a:custGeom>
            <a:avLst/>
            <a:gdLst>
              <a:gd name="T0" fmla="*/ 2147483647 w 19810"/>
              <a:gd name="T1" fmla="*/ 2147483647 h 20163"/>
              <a:gd name="T2" fmla="*/ 0 w 19810"/>
              <a:gd name="T3" fmla="*/ 2147483647 h 20163"/>
              <a:gd name="T4" fmla="*/ 2147483647 w 19810"/>
              <a:gd name="T5" fmla="*/ 0 h 20163"/>
              <a:gd name="T6" fmla="*/ 0 60000 65536"/>
              <a:gd name="T7" fmla="*/ 0 60000 65536"/>
              <a:gd name="T8" fmla="*/ 0 60000 65536"/>
              <a:gd name="T9" fmla="*/ 0 w 19810"/>
              <a:gd name="T10" fmla="*/ 0 h 20163"/>
              <a:gd name="T11" fmla="*/ 19810 w 19810"/>
              <a:gd name="T12" fmla="*/ 20163 h 20163"/>
            </a:gdLst>
            <a:ahLst/>
            <a:cxnLst>
              <a:cxn ang="T6">
                <a:pos x="T0" y="T1"/>
              </a:cxn>
              <a:cxn ang="T7">
                <a:pos x="T2" y="T3"/>
              </a:cxn>
              <a:cxn ang="T8">
                <a:pos x="T4" y="T5"/>
              </a:cxn>
            </a:cxnLst>
            <a:rect l="T9" t="T10" r="T11" b="T12"/>
            <a:pathLst>
              <a:path w="19810" h="20163" fill="none" extrusionOk="0">
                <a:moveTo>
                  <a:pt x="12062" y="20162"/>
                </a:moveTo>
                <a:cubicBezTo>
                  <a:pt x="6655" y="18084"/>
                  <a:pt x="2309" y="13922"/>
                  <a:pt x="0" y="8609"/>
                </a:cubicBezTo>
              </a:path>
              <a:path w="19810" h="20163" stroke="0" extrusionOk="0">
                <a:moveTo>
                  <a:pt x="12062" y="20162"/>
                </a:moveTo>
                <a:cubicBezTo>
                  <a:pt x="6655" y="18084"/>
                  <a:pt x="2309" y="13922"/>
                  <a:pt x="0" y="8609"/>
                </a:cubicBezTo>
                <a:lnTo>
                  <a:pt x="19810" y="0"/>
                </a:lnTo>
                <a:lnTo>
                  <a:pt x="12062" y="20162"/>
                </a:lnTo>
                <a:close/>
              </a:path>
            </a:pathLst>
          </a:custGeom>
          <a:noFill/>
          <a:ln w="25400" cap="rnd">
            <a:solidFill>
              <a:srgbClr val="3CF2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fontAlgn="base" hangingPunct="0">
              <a:spcBef>
                <a:spcPct val="0"/>
              </a:spcBef>
              <a:spcAft>
                <a:spcPct val="0"/>
              </a:spcAft>
            </a:pPr>
            <a:endParaRPr lang="de-DE" sz="3200" b="1" smtClean="0">
              <a:solidFill>
                <a:srgbClr val="000000"/>
              </a:solidFill>
              <a:latin typeface="Arial" pitchFamily="34" charset="0"/>
              <a:ea typeface="ＭＳ Ｐゴシック" pitchFamily="34" charset="-128"/>
            </a:endParaRPr>
          </a:p>
        </p:txBody>
      </p:sp>
      <p:sp>
        <p:nvSpPr>
          <p:cNvPr id="59" name="Line 41"/>
          <p:cNvSpPr>
            <a:spLocks noChangeShapeType="1"/>
          </p:cNvSpPr>
          <p:nvPr/>
        </p:nvSpPr>
        <p:spPr bwMode="auto">
          <a:xfrm flipH="1" flipV="1">
            <a:off x="2154151" y="2847610"/>
            <a:ext cx="1768562" cy="2333989"/>
          </a:xfrm>
          <a:prstGeom prst="line">
            <a:avLst/>
          </a:prstGeom>
          <a:noFill/>
          <a:ln w="254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60" name="Oval 46"/>
          <p:cNvSpPr>
            <a:spLocks noChangeArrowheads="1"/>
          </p:cNvSpPr>
          <p:nvPr/>
        </p:nvSpPr>
        <p:spPr bwMode="auto">
          <a:xfrm>
            <a:off x="3815475" y="5111750"/>
            <a:ext cx="144463" cy="144463"/>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63" name="Line 32"/>
          <p:cNvSpPr>
            <a:spLocks noChangeShapeType="1"/>
          </p:cNvSpPr>
          <p:nvPr/>
        </p:nvSpPr>
        <p:spPr bwMode="auto">
          <a:xfrm flipH="1" flipV="1">
            <a:off x="2778216" y="2042065"/>
            <a:ext cx="1105739" cy="17813"/>
          </a:xfrm>
          <a:prstGeom prst="line">
            <a:avLst/>
          </a:prstGeom>
          <a:noFill/>
          <a:ln w="762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de-DE"/>
          </a:p>
        </p:txBody>
      </p:sp>
      <p:sp>
        <p:nvSpPr>
          <p:cNvPr id="64" name="Rectangle 35"/>
          <p:cNvSpPr>
            <a:spLocks noChangeArrowheads="1"/>
          </p:cNvSpPr>
          <p:nvPr/>
        </p:nvSpPr>
        <p:spPr bwMode="auto">
          <a:xfrm>
            <a:off x="2993134" y="1565891"/>
            <a:ext cx="69570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p(R</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A</a:t>
            </a: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p>
        </p:txBody>
      </p:sp>
      <p:sp>
        <p:nvSpPr>
          <p:cNvPr id="67" name="Rectangle 47"/>
          <p:cNvSpPr>
            <a:spLocks noChangeArrowheads="1"/>
          </p:cNvSpPr>
          <p:nvPr/>
        </p:nvSpPr>
        <p:spPr bwMode="auto">
          <a:xfrm>
            <a:off x="6298045" y="3463574"/>
            <a:ext cx="89582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a:spcBef>
                <a:spcPct val="0"/>
              </a:spcBef>
              <a:buClrTx/>
              <a:buSzTx/>
              <a:buFontTx/>
              <a:buNone/>
            </a:pPr>
            <a:r>
              <a:rPr lang="en-US" altLang="de-DE" sz="1600" dirty="0"/>
              <a:t>R</a:t>
            </a:r>
            <a:r>
              <a:rPr lang="en-US" altLang="de-DE" sz="1600" baseline="-25000" dirty="0" smtClean="0"/>
              <a:t>A</a:t>
            </a:r>
            <a:r>
              <a:rPr lang="en-US" altLang="de-DE" sz="1600" dirty="0" smtClean="0"/>
              <a:t> </a:t>
            </a:r>
            <a:r>
              <a:rPr lang="en-US" altLang="de-DE" sz="1600" dirty="0">
                <a:latin typeface="Symbol" pitchFamily="18" charset="2"/>
              </a:rPr>
              <a:t>=</a:t>
            </a:r>
            <a:r>
              <a:rPr lang="en-US" altLang="de-DE" sz="1600" dirty="0" smtClean="0">
                <a:latin typeface="Symbol" pitchFamily="18" charset="2"/>
              </a:rPr>
              <a:t> </a:t>
            </a:r>
            <a:r>
              <a:rPr lang="en-US" altLang="de-DE" sz="1600" dirty="0" smtClean="0"/>
              <a:t>R</a:t>
            </a:r>
            <a:r>
              <a:rPr lang="en-US" altLang="de-DE" sz="1600" baseline="-25000" dirty="0" smtClean="0"/>
              <a:t>B</a:t>
            </a:r>
            <a:endParaRPr lang="en-US" altLang="de-DE" sz="1600" baseline="-25000" dirty="0"/>
          </a:p>
        </p:txBody>
      </p:sp>
      <p:sp>
        <p:nvSpPr>
          <p:cNvPr id="68" name="Line 31"/>
          <p:cNvSpPr>
            <a:spLocks noChangeShapeType="1"/>
          </p:cNvSpPr>
          <p:nvPr/>
        </p:nvSpPr>
        <p:spPr bwMode="auto">
          <a:xfrm>
            <a:off x="1612900" y="3663950"/>
            <a:ext cx="4618038" cy="0"/>
          </a:xfrm>
          <a:prstGeom prst="line">
            <a:avLst/>
          </a:prstGeom>
          <a:noFill/>
          <a:ln w="508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69" name="Oval 37"/>
          <p:cNvSpPr>
            <a:spLocks noChangeArrowheads="1"/>
          </p:cNvSpPr>
          <p:nvPr/>
        </p:nvSpPr>
        <p:spPr bwMode="auto">
          <a:xfrm>
            <a:off x="2711059" y="3538525"/>
            <a:ext cx="201613" cy="201612"/>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70" name="Line 28"/>
          <p:cNvSpPr>
            <a:spLocks noChangeShapeType="1"/>
          </p:cNvSpPr>
          <p:nvPr/>
        </p:nvSpPr>
        <p:spPr bwMode="auto">
          <a:xfrm flipV="1">
            <a:off x="2811865" y="2185194"/>
            <a:ext cx="0" cy="2957512"/>
          </a:xfrm>
          <a:prstGeom prst="line">
            <a:avLst/>
          </a:prstGeom>
          <a:noFill/>
          <a:ln w="254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71" name="Line 20"/>
          <p:cNvSpPr>
            <a:spLocks noChangeShapeType="1"/>
          </p:cNvSpPr>
          <p:nvPr/>
        </p:nvSpPr>
        <p:spPr bwMode="auto">
          <a:xfrm flipV="1">
            <a:off x="4982173" y="2238376"/>
            <a:ext cx="0" cy="2957512"/>
          </a:xfrm>
          <a:prstGeom prst="line">
            <a:avLst/>
          </a:prstGeom>
          <a:noFill/>
          <a:ln w="254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3" name="Rechteck 2"/>
          <p:cNvSpPr/>
          <p:nvPr/>
        </p:nvSpPr>
        <p:spPr>
          <a:xfrm>
            <a:off x="6745956" y="3016887"/>
            <a:ext cx="1786066"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U(y,</a:t>
            </a:r>
            <a:r>
              <a:rPr kumimoji="0" lang="en-US" altLang="de-DE" sz="1600" b="1" i="0" u="none" strike="noStrike" kern="0" cap="none" spc="0" normalizeH="0" noProof="0" dirty="0" smtClean="0">
                <a:ln>
                  <a:noFill/>
                </a:ln>
                <a:solidFill>
                  <a:srgbClr val="000000"/>
                </a:solidFill>
                <a:effectLst/>
                <a:uLnTx/>
                <a:uFillTx/>
                <a:latin typeface="Arial" pitchFamily="34" charset="0"/>
                <a:ea typeface="ＭＳ Ｐゴシック" pitchFamily="34" charset="-128"/>
              </a:rPr>
              <a:t> R</a:t>
            </a: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 = y + f(R)</a:t>
            </a:r>
            <a:endParaRPr kumimoji="0" lang="de-DE" sz="16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12873185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6699" y="1444641"/>
            <a:ext cx="8721372" cy="331149"/>
          </a:xfrm>
        </p:spPr>
        <p:txBody>
          <a:bodyPr/>
          <a:lstStyle/>
          <a:p>
            <a:r>
              <a:rPr lang="de-DE" dirty="0" smtClean="0"/>
              <a:t>Das </a:t>
            </a:r>
            <a:r>
              <a:rPr lang="de-DE" dirty="0" err="1" smtClean="0"/>
              <a:t>coase</a:t>
            </a:r>
            <a:r>
              <a:rPr lang="de-DE" dirty="0" smtClean="0"/>
              <a:t>-theorem </a:t>
            </a:r>
            <a:endParaRPr lang="de-DE" dirty="0"/>
          </a:p>
        </p:txBody>
      </p:sp>
      <p:sp>
        <p:nvSpPr>
          <p:cNvPr id="3" name="Inhaltsplatzhalter 2"/>
          <p:cNvSpPr>
            <a:spLocks noGrp="1"/>
          </p:cNvSpPr>
          <p:nvPr>
            <p:ph idx="1"/>
          </p:nvPr>
        </p:nvSpPr>
        <p:spPr>
          <a:xfrm>
            <a:off x="787063" y="2093843"/>
            <a:ext cx="8697417" cy="3856384"/>
          </a:xfrm>
        </p:spPr>
        <p:txBody>
          <a:bodyPr/>
          <a:lstStyle/>
          <a:p>
            <a:endParaRPr lang="de-DE" b="0" dirty="0" smtClean="0"/>
          </a:p>
          <a:p>
            <a:r>
              <a:rPr lang="de-DE" sz="1600" b="0" dirty="0" smtClean="0">
                <a:latin typeface="Arial" panose="020B0604020202020204" pitchFamily="34" charset="0"/>
                <a:cs typeface="Arial" panose="020B0604020202020204" pitchFamily="34" charset="0"/>
              </a:rPr>
              <a:t>Wenn die präferenzen aller akteure quasilinear im Bezug auf geld </a:t>
            </a:r>
            <a:r>
              <a:rPr lang="de-DE" sz="1600" b="0" dirty="0">
                <a:latin typeface="Arial" panose="020B0604020202020204" pitchFamily="34" charset="0"/>
                <a:cs typeface="Arial" panose="020B0604020202020204" pitchFamily="34" charset="0"/>
              </a:rPr>
              <a:t/>
            </a:r>
            <a:br>
              <a:rPr lang="de-DE" sz="1600" b="0" dirty="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sind</a:t>
            </a:r>
            <a:r>
              <a:rPr lang="de-DE" sz="1600" b="0" dirty="0" smtClean="0">
                <a:latin typeface="Arial" panose="020B0604020202020204" pitchFamily="34" charset="0"/>
                <a:cs typeface="Arial" panose="020B0604020202020204" pitchFamily="34" charset="0"/>
              </a:rPr>
              <a:t>, dann wird das effiziente Niveau des Gutes, das die Externalität</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verursacht</a:t>
            </a:r>
            <a:r>
              <a:rPr lang="de-DE" sz="1600" b="0" dirty="0" smtClean="0">
                <a:latin typeface="Arial" panose="020B0604020202020204" pitchFamily="34" charset="0"/>
                <a:cs typeface="Arial" panose="020B0604020202020204" pitchFamily="34" charset="0"/>
              </a:rPr>
              <a:t>, produziert werden, unabhängig davon, welchem akteur</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die </a:t>
            </a:r>
            <a:r>
              <a:rPr lang="de-DE" sz="1600" b="0" dirty="0" smtClean="0">
                <a:latin typeface="Arial" panose="020B0604020202020204" pitchFamily="34" charset="0"/>
                <a:cs typeface="Arial" panose="020B0604020202020204" pitchFamily="34" charset="0"/>
              </a:rPr>
              <a:t>eigentumsrechte gegeben werden. </a:t>
            </a: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14</a:t>
            </a:fld>
            <a:endParaRPr lang="de-DE" dirty="0"/>
          </a:p>
        </p:txBody>
      </p:sp>
      <p:sp>
        <p:nvSpPr>
          <p:cNvPr id="5" name="Datumsplatzhalter 4"/>
          <p:cNvSpPr>
            <a:spLocks noGrp="1"/>
          </p:cNvSpPr>
          <p:nvPr>
            <p:ph type="dt" sz="half" idx="2"/>
          </p:nvPr>
        </p:nvSpPr>
        <p:spPr/>
        <p:txBody>
          <a:bodyPr/>
          <a:lstStyle/>
          <a:p>
            <a:r>
              <a:rPr lang="de-DE" dirty="0" err="1" smtClean="0"/>
              <a:t>Varian</a:t>
            </a:r>
            <a:r>
              <a:rPr lang="de-DE" dirty="0" smtClean="0"/>
              <a:t>: Grundzüge der Mikroökonomik 9. A. De </a:t>
            </a:r>
            <a:r>
              <a:rPr lang="de-DE" dirty="0" err="1" smtClean="0"/>
              <a:t>Gruyter</a:t>
            </a:r>
            <a:r>
              <a:rPr lang="de-DE" dirty="0" smtClean="0"/>
              <a:t> Oldenbourg 2016. ISBN 978-3-11-044093-5</a:t>
            </a:r>
            <a:endParaRPr lang="de-DE" dirty="0"/>
          </a:p>
        </p:txBody>
      </p:sp>
    </p:spTree>
    <p:extLst>
      <p:ext uri="{BB962C8B-B14F-4D97-AF65-F5344CB8AC3E}">
        <p14:creationId xmlns:p14="http://schemas.microsoft.com/office/powerpoint/2010/main" val="27793431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Externe effekte in der produktion – ein modell </a:t>
            </a:r>
            <a:endParaRPr lang="de-DE" dirty="0"/>
          </a:p>
        </p:txBody>
      </p:sp>
      <p:sp>
        <p:nvSpPr>
          <p:cNvPr id="3" name="Inhaltsplatzhalter 2"/>
          <p:cNvSpPr>
            <a:spLocks noGrp="1"/>
          </p:cNvSpPr>
          <p:nvPr>
            <p:ph idx="1"/>
          </p:nvPr>
        </p:nvSpPr>
        <p:spPr>
          <a:xfrm>
            <a:off x="787063" y="2168526"/>
            <a:ext cx="8697417" cy="3768448"/>
          </a:xfrm>
        </p:spPr>
        <p:txBody>
          <a:bodyPr/>
          <a:lstStyle/>
          <a:p>
            <a:r>
              <a:rPr lang="de-DE" dirty="0">
                <a:latin typeface="Arial" panose="020B0604020202020204" pitchFamily="34" charset="0"/>
                <a:cs typeface="Arial" panose="020B0604020202020204" pitchFamily="34" charset="0"/>
              </a:rPr>
              <a:t/>
            </a:r>
            <a:br>
              <a:rPr lang="de-DE" dirty="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Ein stahlerzeuger produziert stahl und verschmutzung des wassers. </a:t>
            </a:r>
          </a:p>
          <a:p>
            <a:r>
              <a:rPr lang="de-DE" sz="1600" b="0" dirty="0" smtClean="0">
                <a:latin typeface="Arial" panose="020B0604020202020204" pitchFamily="34" charset="0"/>
                <a:cs typeface="Arial" panose="020B0604020202020204" pitchFamily="34" charset="0"/>
              </a:rPr>
              <a:t>Diese verschmutzung wirkt sich nachteilig auf eine fischerei aus. </a:t>
            </a:r>
          </a:p>
          <a:p>
            <a:r>
              <a:rPr lang="de-DE" sz="1600" b="0" dirty="0" smtClean="0">
                <a:latin typeface="Arial" panose="020B0604020202020204" pitchFamily="34" charset="0"/>
                <a:cs typeface="Arial" panose="020B0604020202020204" pitchFamily="34" charset="0"/>
              </a:rPr>
              <a:t>Beide unternehmungen sind preisnehmer. </a:t>
            </a:r>
          </a:p>
          <a:p>
            <a:r>
              <a:rPr lang="de-DE" sz="1600" b="0" cap="none" dirty="0" err="1" smtClean="0">
                <a:latin typeface="Arial" panose="020B0604020202020204" pitchFamily="34" charset="0"/>
                <a:cs typeface="Arial" panose="020B0604020202020204" pitchFamily="34" charset="0"/>
              </a:rPr>
              <a:t>p</a:t>
            </a:r>
            <a:r>
              <a:rPr lang="de-DE" sz="1600" b="0" baseline="-25000" dirty="0" err="1" smtClean="0">
                <a:latin typeface="Arial" panose="020B0604020202020204" pitchFamily="34" charset="0"/>
                <a:cs typeface="Arial" panose="020B0604020202020204" pitchFamily="34" charset="0"/>
              </a:rPr>
              <a:t>s</a:t>
            </a:r>
            <a:r>
              <a:rPr lang="de-DE" sz="1600" b="0" dirty="0" smtClean="0">
                <a:latin typeface="Arial" panose="020B0604020202020204" pitchFamily="34" charset="0"/>
                <a:cs typeface="Arial" panose="020B0604020202020204" pitchFamily="34" charset="0"/>
              </a:rPr>
              <a:t> ist der marktpreis des stahls, </a:t>
            </a:r>
            <a:r>
              <a:rPr lang="de-DE" sz="1600" b="0" cap="none" dirty="0" smtClean="0">
                <a:latin typeface="Arial" panose="020B0604020202020204" pitchFamily="34" charset="0"/>
                <a:cs typeface="Arial" panose="020B0604020202020204" pitchFamily="34" charset="0"/>
              </a:rPr>
              <a:t>s</a:t>
            </a:r>
            <a:r>
              <a:rPr lang="de-DE" sz="1600" b="0" dirty="0" smtClean="0">
                <a:latin typeface="Arial" panose="020B0604020202020204" pitchFamily="34" charset="0"/>
                <a:cs typeface="Arial" panose="020B0604020202020204" pitchFamily="34" charset="0"/>
              </a:rPr>
              <a:t>. </a:t>
            </a:r>
          </a:p>
          <a:p>
            <a:r>
              <a:rPr lang="de-DE" sz="1600" b="0" cap="none" dirty="0" err="1" smtClean="0">
                <a:latin typeface="Arial" panose="020B0604020202020204" pitchFamily="34" charset="0"/>
                <a:cs typeface="Arial" panose="020B0604020202020204" pitchFamily="34" charset="0"/>
              </a:rPr>
              <a:t>p</a:t>
            </a:r>
            <a:r>
              <a:rPr lang="de-DE" sz="1600" b="0" baseline="-25000" dirty="0" err="1" smtClean="0">
                <a:latin typeface="Arial" panose="020B0604020202020204" pitchFamily="34" charset="0"/>
                <a:cs typeface="Arial" panose="020B0604020202020204" pitchFamily="34" charset="0"/>
              </a:rPr>
              <a:t>f</a:t>
            </a:r>
            <a:r>
              <a:rPr lang="de-DE" sz="1600" b="0" dirty="0" smtClean="0">
                <a:latin typeface="Arial" panose="020B0604020202020204" pitchFamily="34" charset="0"/>
                <a:cs typeface="Arial" panose="020B0604020202020204" pitchFamily="34" charset="0"/>
              </a:rPr>
              <a:t> ist der </a:t>
            </a:r>
            <a:r>
              <a:rPr lang="de-DE" sz="1600" b="0" dirty="0" err="1" smtClean="0">
                <a:latin typeface="Arial" panose="020B0604020202020204" pitchFamily="34" charset="0"/>
                <a:cs typeface="Arial" panose="020B0604020202020204" pitchFamily="34" charset="0"/>
              </a:rPr>
              <a:t>marktpreis</a:t>
            </a:r>
            <a:r>
              <a:rPr lang="de-DE" sz="1600" b="0" dirty="0" smtClean="0">
                <a:latin typeface="Arial" panose="020B0604020202020204" pitchFamily="34" charset="0"/>
                <a:cs typeface="Arial" panose="020B0604020202020204" pitchFamily="34" charset="0"/>
              </a:rPr>
              <a:t> für fisch, </a:t>
            </a:r>
            <a:r>
              <a:rPr lang="de-DE" sz="1600" b="0" cap="none" dirty="0" smtClean="0">
                <a:latin typeface="Arial" panose="020B0604020202020204" pitchFamily="34" charset="0"/>
                <a:cs typeface="Arial" panose="020B0604020202020204" pitchFamily="34" charset="0"/>
              </a:rPr>
              <a:t>f</a:t>
            </a:r>
            <a:r>
              <a:rPr lang="de-DE" sz="1600" b="0" dirty="0" smtClean="0">
                <a:latin typeface="Arial" panose="020B0604020202020204" pitchFamily="34" charset="0"/>
                <a:cs typeface="Arial" panose="020B0604020202020204" pitchFamily="34" charset="0"/>
              </a:rPr>
              <a:t>. </a:t>
            </a:r>
          </a:p>
          <a:p>
            <a:r>
              <a:rPr lang="de-DE" sz="1600" b="0" cap="none" dirty="0" err="1" smtClean="0">
                <a:latin typeface="Arial" panose="020B0604020202020204" pitchFamily="34" charset="0"/>
                <a:cs typeface="Arial" panose="020B0604020202020204" pitchFamily="34" charset="0"/>
              </a:rPr>
              <a:t>c</a:t>
            </a:r>
            <a:r>
              <a:rPr lang="de-DE" sz="1600" b="0" cap="none" baseline="-25000" dirty="0" err="1" smtClean="0">
                <a:latin typeface="Arial" panose="020B0604020202020204" pitchFamily="34" charset="0"/>
                <a:cs typeface="Arial" panose="020B0604020202020204" pitchFamily="34" charset="0"/>
              </a:rPr>
              <a:t>S</a:t>
            </a:r>
            <a:r>
              <a:rPr lang="de-DE" sz="1600" b="0" cap="none" dirty="0" smtClean="0">
                <a:latin typeface="Arial" panose="020B0604020202020204" pitchFamily="34" charset="0"/>
                <a:cs typeface="Arial" panose="020B0604020202020204" pitchFamily="34" charset="0"/>
              </a:rPr>
              <a:t>(s, x</a:t>
            </a:r>
            <a:r>
              <a:rPr lang="de-DE" sz="1600" b="0" dirty="0" smtClean="0">
                <a:latin typeface="Arial" panose="020B0604020202020204" pitchFamily="34" charset="0"/>
                <a:cs typeface="Arial" panose="020B0604020202020204" pitchFamily="34" charset="0"/>
              </a:rPr>
              <a:t>) ist die kostenfunktion für die produktion von </a:t>
            </a:r>
            <a:r>
              <a:rPr lang="de-DE" sz="1600" b="0" cap="none" dirty="0" smtClean="0">
                <a:latin typeface="Arial" panose="020B0604020202020204" pitchFamily="34" charset="0"/>
                <a:cs typeface="Arial" panose="020B0604020202020204" pitchFamily="34" charset="0"/>
              </a:rPr>
              <a:t>s</a:t>
            </a:r>
            <a:r>
              <a:rPr lang="de-DE" sz="1600" b="0" dirty="0" smtClean="0">
                <a:latin typeface="Arial" panose="020B0604020202020204" pitchFamily="34" charset="0"/>
                <a:cs typeface="Arial" panose="020B0604020202020204" pitchFamily="34" charset="0"/>
              </a:rPr>
              <a:t> einheiten stahl und </a:t>
            </a:r>
            <a:r>
              <a:rPr lang="de-DE" sz="1600" b="0" cap="none" dirty="0" smtClean="0">
                <a:latin typeface="Arial" panose="020B0604020202020204" pitchFamily="34" charset="0"/>
                <a:cs typeface="Arial" panose="020B0604020202020204" pitchFamily="34" charset="0"/>
              </a:rPr>
              <a:t>x</a:t>
            </a:r>
            <a:r>
              <a:rPr lang="de-DE" sz="1600" b="0" dirty="0" smtClean="0">
                <a:latin typeface="Arial" panose="020B0604020202020204" pitchFamily="34" charset="0"/>
                <a:cs typeface="Arial" panose="020B0604020202020204" pitchFamily="34" charset="0"/>
              </a:rPr>
              <a:t> einheiten verschmutzung</a:t>
            </a:r>
            <a:r>
              <a:rPr lang="de-DE" b="0" dirty="0" smtClean="0">
                <a:latin typeface="Arial" panose="020B0604020202020204" pitchFamily="34" charset="0"/>
                <a:cs typeface="Arial" panose="020B0604020202020204" pitchFamily="34" charset="0"/>
              </a:rPr>
              <a:t>. </a:t>
            </a:r>
            <a:endParaRPr lang="de-DE"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15</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36780447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59341" y="636258"/>
            <a:ext cx="8695857" cy="344402"/>
          </a:xfrm>
        </p:spPr>
        <p:txBody>
          <a:bodyPr/>
          <a:lstStyle/>
          <a:p>
            <a:r>
              <a:rPr lang="de-DE" dirty="0" smtClean="0"/>
              <a:t>Gewinnmaximierung des stahlerzeugers  </a:t>
            </a:r>
            <a:endParaRPr lang="de-DE" dirty="0"/>
          </a:p>
        </p:txBody>
      </p:sp>
      <p:sp>
        <p:nvSpPr>
          <p:cNvPr id="3" name="Inhaltsplatzhalter 2"/>
          <p:cNvSpPr>
            <a:spLocks noGrp="1"/>
          </p:cNvSpPr>
          <p:nvPr>
            <p:ph idx="1"/>
          </p:nvPr>
        </p:nvSpPr>
        <p:spPr>
          <a:xfrm>
            <a:off x="787063" y="954157"/>
            <a:ext cx="8697417" cy="5246619"/>
          </a:xfrm>
        </p:spPr>
        <p:txBody>
          <a:bodyPr/>
          <a:lstStyle/>
          <a:p>
            <a:endParaRPr lang="de-DE" b="0" dirty="0"/>
          </a:p>
          <a:p>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Mit den Bedingungen erster Ordnung für ein gewinnmaximum</a:t>
            </a:r>
          </a:p>
          <a:p>
            <a:r>
              <a:rPr lang="de-DE" sz="1600" b="0" dirty="0" smtClean="0">
                <a:latin typeface="Arial" panose="020B0604020202020204" pitchFamily="34" charset="0"/>
                <a:cs typeface="Arial" panose="020B0604020202020204" pitchFamily="34" charset="0"/>
              </a:rPr>
              <a:t>			        und </a:t>
            </a:r>
          </a:p>
          <a:p>
            <a:r>
              <a:rPr lang="de-DE" sz="1600" b="0" dirty="0" smtClean="0">
                <a:latin typeface="Arial" panose="020B0604020202020204" pitchFamily="34" charset="0"/>
                <a:cs typeface="Arial" panose="020B0604020202020204" pitchFamily="34" charset="0"/>
              </a:rPr>
              <a:t>d. h. der stahlerzeuger produziert AUF einem Outputniveau, bei dem der preis des Stahls gleich seinen grenzkosten ist, und er verschmutzt bis zu einem Niveau, bei dem die grenzkosten der verschmutzung gleich null sind.</a:t>
            </a:r>
          </a:p>
          <a:p>
            <a:r>
              <a:rPr lang="de-DE" sz="1600" b="0" dirty="0" smtClean="0">
                <a:latin typeface="Arial" panose="020B0604020202020204" pitchFamily="34" charset="0"/>
                <a:cs typeface="Arial" panose="020B0604020202020204" pitchFamily="34" charset="0"/>
              </a:rPr>
              <a:t>Für </a:t>
            </a:r>
            <a:r>
              <a:rPr lang="de-DE" sz="1600" b="0" cap="none" dirty="0" err="1" smtClean="0">
                <a:latin typeface="Arial" panose="020B0604020202020204" pitchFamily="34" charset="0"/>
                <a:cs typeface="Arial" panose="020B0604020202020204" pitchFamily="34" charset="0"/>
              </a:rPr>
              <a:t>c</a:t>
            </a:r>
            <a:r>
              <a:rPr lang="de-DE" sz="1600" b="0" cap="none" baseline="-25000" dirty="0" err="1" smtClean="0">
                <a:latin typeface="Arial" panose="020B0604020202020204" pitchFamily="34" charset="0"/>
                <a:cs typeface="Arial" panose="020B0604020202020204" pitchFamily="34" charset="0"/>
              </a:rPr>
              <a:t>s</a:t>
            </a:r>
            <a:r>
              <a:rPr lang="de-DE" sz="1600" b="0" cap="none" dirty="0" smtClean="0">
                <a:latin typeface="Arial" panose="020B0604020202020204" pitchFamily="34" charset="0"/>
                <a:cs typeface="Arial" panose="020B0604020202020204" pitchFamily="34" charset="0"/>
              </a:rPr>
              <a:t>(s, x) = s² + (x – 4)² </a:t>
            </a:r>
            <a:r>
              <a:rPr lang="de-DE" sz="1600" b="0" dirty="0" smtClean="0">
                <a:latin typeface="Arial" panose="020B0604020202020204" pitchFamily="34" charset="0"/>
                <a:cs typeface="Arial" panose="020B0604020202020204" pitchFamily="34" charset="0"/>
              </a:rPr>
              <a:t>und </a:t>
            </a:r>
            <a:r>
              <a:rPr lang="de-DE" sz="1600" b="0" cap="none" dirty="0" err="1" smtClean="0">
                <a:latin typeface="Arial" panose="020B0604020202020204" pitchFamily="34" charset="0"/>
                <a:cs typeface="Arial" panose="020B0604020202020204" pitchFamily="34" charset="0"/>
              </a:rPr>
              <a:t>p</a:t>
            </a:r>
            <a:r>
              <a:rPr lang="de-DE" sz="1600" b="0" cap="none" baseline="-25000" dirty="0" err="1" smtClean="0">
                <a:latin typeface="Arial" panose="020B0604020202020204" pitchFamily="34" charset="0"/>
                <a:cs typeface="Arial" panose="020B0604020202020204" pitchFamily="34" charset="0"/>
              </a:rPr>
              <a:t>s</a:t>
            </a:r>
            <a:r>
              <a:rPr lang="de-DE" sz="1600" b="0" cap="none" dirty="0" smtClean="0">
                <a:latin typeface="Arial" panose="020B0604020202020204" pitchFamily="34" charset="0"/>
                <a:cs typeface="Arial" panose="020B0604020202020204" pitchFamily="34" charset="0"/>
              </a:rPr>
              <a:t> = 12 ERHALTEN WIR DIE GEWINNFUNKTION</a:t>
            </a:r>
            <a:br>
              <a:rPr lang="de-DE" sz="1600" b="0" cap="none" dirty="0" smtClean="0">
                <a:latin typeface="Arial" panose="020B0604020202020204" pitchFamily="34" charset="0"/>
                <a:cs typeface="Arial" panose="020B0604020202020204" pitchFamily="34" charset="0"/>
              </a:rPr>
            </a:br>
            <a:endParaRPr lang="de-DE" sz="1600" b="0" cap="none" dirty="0" smtClean="0">
              <a:latin typeface="Arial" panose="020B0604020202020204" pitchFamily="34" charset="0"/>
              <a:cs typeface="Arial" panose="020B0604020202020204" pitchFamily="34" charset="0"/>
            </a:endParaRPr>
          </a:p>
          <a:p>
            <a:r>
              <a:rPr lang="de-DE" sz="1600" b="0" cap="none" dirty="0" smtClean="0">
                <a:latin typeface="Arial" panose="020B0604020202020204" pitchFamily="34" charset="0"/>
                <a:cs typeface="Arial" panose="020B0604020202020204" pitchFamily="34" charset="0"/>
              </a:rPr>
              <a:t>UND DIE BEDINGUNGEN ERSTER ORDNUNG </a:t>
            </a:r>
            <a:br>
              <a:rPr lang="de-DE" sz="1600" b="0" cap="none" dirty="0" smtClean="0">
                <a:latin typeface="Arial" panose="020B0604020202020204" pitchFamily="34" charset="0"/>
                <a:cs typeface="Arial" panose="020B0604020202020204" pitchFamily="34" charset="0"/>
              </a:rPr>
            </a:br>
            <a:r>
              <a:rPr lang="de-DE" sz="1600" b="0" cap="none" dirty="0" smtClean="0">
                <a:latin typeface="Arial" panose="020B0604020202020204" pitchFamily="34" charset="0"/>
                <a:cs typeface="Arial" panose="020B0604020202020204" pitchFamily="34" charset="0"/>
              </a:rPr>
              <a:t/>
            </a:r>
            <a:br>
              <a:rPr lang="de-DE" sz="1600" b="0" cap="none" dirty="0" smtClean="0">
                <a:latin typeface="Arial" panose="020B0604020202020204" pitchFamily="34" charset="0"/>
                <a:cs typeface="Arial" panose="020B0604020202020204" pitchFamily="34" charset="0"/>
              </a:rPr>
            </a:br>
            <a:r>
              <a:rPr lang="de-DE" sz="1600" b="0" cap="none" dirty="0" smtClean="0">
                <a:latin typeface="Arial" panose="020B0604020202020204" pitchFamily="34" charset="0"/>
                <a:cs typeface="Arial" panose="020B0604020202020204" pitchFamily="34" charset="0"/>
              </a:rPr>
              <a:t>			UND</a:t>
            </a:r>
          </a:p>
          <a:p>
            <a:r>
              <a:rPr lang="de-DE" sz="1600" b="0" cap="none" dirty="0" smtClean="0">
                <a:latin typeface="Arial" panose="020B0604020202020204" pitchFamily="34" charset="0"/>
                <a:cs typeface="Arial" panose="020B0604020202020204" pitchFamily="34" charset="0"/>
              </a:rPr>
              <a:t>DIE LÖSUNGEN SIND:	 s* = 6, x* = 4 UND </a:t>
            </a:r>
            <a:r>
              <a:rPr lang="el-GR" sz="1600" b="0" cap="none" dirty="0" smtClean="0">
                <a:latin typeface="Arial" panose="020B0604020202020204" pitchFamily="34" charset="0"/>
                <a:cs typeface="Arial" panose="020B0604020202020204" pitchFamily="34" charset="0"/>
              </a:rPr>
              <a:t>Π</a:t>
            </a:r>
            <a:r>
              <a:rPr lang="de-DE" sz="1600" b="0" cap="none" baseline="-25000" dirty="0" smtClean="0">
                <a:latin typeface="Arial" panose="020B0604020202020204" pitchFamily="34" charset="0"/>
                <a:cs typeface="Arial" panose="020B0604020202020204" pitchFamily="34" charset="0"/>
              </a:rPr>
              <a:t>s</a:t>
            </a:r>
            <a:r>
              <a:rPr lang="de-AT" sz="1600" b="0" cap="none" dirty="0" smtClean="0">
                <a:latin typeface="Arial" panose="020B0604020202020204" pitchFamily="34" charset="0"/>
                <a:cs typeface="Arial" panose="020B0604020202020204" pitchFamily="34" charset="0"/>
              </a:rPr>
              <a:t> = €36. </a:t>
            </a:r>
            <a:endParaRPr lang="de-DE" sz="1600" b="0" cap="none" dirty="0" smtClean="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16</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7" name="Objekt 6"/>
          <p:cNvGraphicFramePr>
            <a:graphicFrameLocks/>
          </p:cNvGraphicFramePr>
          <p:nvPr>
            <p:extLst>
              <p:ext uri="{D42A27DB-BD31-4B8C-83A1-F6EECF244321}">
                <p14:modId xmlns:p14="http://schemas.microsoft.com/office/powerpoint/2010/main" val="3125125903"/>
              </p:ext>
            </p:extLst>
          </p:nvPr>
        </p:nvGraphicFramePr>
        <p:xfrm>
          <a:off x="2782959" y="1205948"/>
          <a:ext cx="3193771" cy="450573"/>
        </p:xfrm>
        <a:graphic>
          <a:graphicData uri="http://schemas.openxmlformats.org/presentationml/2006/ole">
            <mc:AlternateContent xmlns:mc="http://schemas.openxmlformats.org/markup-compatibility/2006">
              <mc:Choice xmlns:v="urn:schemas-microsoft-com:vml" Requires="v">
                <p:oleObj spid="_x0000_s1285" name="Formel" r:id="rId3" imgW="4762410" imgH="762027" progId="Equation.3">
                  <p:embed/>
                </p:oleObj>
              </mc:Choice>
              <mc:Fallback>
                <p:oleObj name="Formel" r:id="rId3" imgW="4762410" imgH="762027" progId="Equation.3">
                  <p:embed/>
                  <p:pic>
                    <p:nvPicPr>
                      <p:cNvPr id="0" name="Object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2959" y="1205948"/>
                        <a:ext cx="3193771" cy="450573"/>
                      </a:xfrm>
                      <a:prstGeom prst="rect">
                        <a:avLst/>
                      </a:prstGeom>
                      <a:noFill/>
                      <a:ln>
                        <a:noFill/>
                      </a:ln>
                      <a:effectLst/>
                    </p:spPr>
                  </p:pic>
                </p:oleObj>
              </mc:Fallback>
            </mc:AlternateContent>
          </a:graphicData>
        </a:graphic>
      </p:graphicFrame>
      <p:graphicFrame>
        <p:nvGraphicFramePr>
          <p:cNvPr id="8" name="Objekt 7"/>
          <p:cNvGraphicFramePr>
            <a:graphicFrameLocks/>
          </p:cNvGraphicFramePr>
          <p:nvPr>
            <p:extLst>
              <p:ext uri="{D42A27DB-BD31-4B8C-83A1-F6EECF244321}">
                <p14:modId xmlns:p14="http://schemas.microsoft.com/office/powerpoint/2010/main" val="4026168750"/>
              </p:ext>
            </p:extLst>
          </p:nvPr>
        </p:nvGraphicFramePr>
        <p:xfrm>
          <a:off x="2332382" y="2080592"/>
          <a:ext cx="1431236" cy="556592"/>
        </p:xfrm>
        <a:graphic>
          <a:graphicData uri="http://schemas.openxmlformats.org/presentationml/2006/ole">
            <mc:AlternateContent xmlns:mc="http://schemas.openxmlformats.org/markup-compatibility/2006">
              <mc:Choice xmlns:v="urn:schemas-microsoft-com:vml" Requires="v">
                <p:oleObj spid="_x0000_s1286" name="Formel" r:id="rId5" imgW="2362379" imgH="1000025" progId="Equation.3">
                  <p:embed/>
                </p:oleObj>
              </mc:Choice>
              <mc:Fallback>
                <p:oleObj name="Formel" r:id="rId5" imgW="2362379" imgH="1000025" progId="Equation.3">
                  <p:embed/>
                  <p:pic>
                    <p:nvPicPr>
                      <p:cNvPr id="0" name="Object 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32382" y="2080592"/>
                        <a:ext cx="1431236" cy="556592"/>
                      </a:xfrm>
                      <a:prstGeom prst="rect">
                        <a:avLst/>
                      </a:prstGeom>
                      <a:noFill/>
                      <a:ln>
                        <a:noFill/>
                      </a:ln>
                      <a:effectLst/>
                    </p:spPr>
                  </p:pic>
                </p:oleObj>
              </mc:Fallback>
            </mc:AlternateContent>
          </a:graphicData>
        </a:graphic>
      </p:graphicFrame>
      <p:graphicFrame>
        <p:nvGraphicFramePr>
          <p:cNvPr id="9" name="Objekt 8"/>
          <p:cNvGraphicFramePr>
            <a:graphicFrameLocks/>
          </p:cNvGraphicFramePr>
          <p:nvPr>
            <p:extLst>
              <p:ext uri="{D42A27DB-BD31-4B8C-83A1-F6EECF244321}">
                <p14:modId xmlns:p14="http://schemas.microsoft.com/office/powerpoint/2010/main" val="3398741787"/>
              </p:ext>
            </p:extLst>
          </p:nvPr>
        </p:nvGraphicFramePr>
        <p:xfrm>
          <a:off x="4916557" y="2080591"/>
          <a:ext cx="1683026" cy="516835"/>
        </p:xfrm>
        <a:graphic>
          <a:graphicData uri="http://schemas.openxmlformats.org/presentationml/2006/ole">
            <mc:AlternateContent xmlns:mc="http://schemas.openxmlformats.org/markup-compatibility/2006">
              <mc:Choice xmlns:v="urn:schemas-microsoft-com:vml" Requires="v">
                <p:oleObj spid="_x0000_s1287" name="Formel" r:id="rId7" imgW="2295682" imgH="1000025" progId="Equation.3">
                  <p:embed/>
                </p:oleObj>
              </mc:Choice>
              <mc:Fallback>
                <p:oleObj name="Formel" r:id="rId7" imgW="2295682" imgH="1000025" progId="Equation.3">
                  <p:embed/>
                  <p:pic>
                    <p:nvPicPr>
                      <p:cNvPr id="0" name="Object 4"/>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16557" y="2080591"/>
                        <a:ext cx="1683026" cy="516835"/>
                      </a:xfrm>
                      <a:prstGeom prst="rect">
                        <a:avLst/>
                      </a:prstGeom>
                      <a:noFill/>
                      <a:ln>
                        <a:noFill/>
                      </a:ln>
                      <a:effectLst/>
                    </p:spPr>
                  </p:pic>
                </p:oleObj>
              </mc:Fallback>
            </mc:AlternateContent>
          </a:graphicData>
        </a:graphic>
      </p:graphicFrame>
      <p:graphicFrame>
        <p:nvGraphicFramePr>
          <p:cNvPr id="11" name="Objekt 10"/>
          <p:cNvGraphicFramePr>
            <a:graphicFrameLocks/>
          </p:cNvGraphicFramePr>
          <p:nvPr>
            <p:extLst>
              <p:ext uri="{D42A27DB-BD31-4B8C-83A1-F6EECF244321}">
                <p14:modId xmlns:p14="http://schemas.microsoft.com/office/powerpoint/2010/main" val="2649124555"/>
              </p:ext>
            </p:extLst>
          </p:nvPr>
        </p:nvGraphicFramePr>
        <p:xfrm>
          <a:off x="2875722" y="4267200"/>
          <a:ext cx="3405808" cy="357809"/>
        </p:xfrm>
        <a:graphic>
          <a:graphicData uri="http://schemas.openxmlformats.org/presentationml/2006/ole">
            <mc:AlternateContent xmlns:mc="http://schemas.openxmlformats.org/markup-compatibility/2006">
              <mc:Choice xmlns:v="urn:schemas-microsoft-com:vml" Requires="v">
                <p:oleObj spid="_x0000_s1288" name="Formel" r:id="rId9" imgW="4810103" imgH="600015" progId="Equation.3">
                  <p:embed/>
                </p:oleObj>
              </mc:Choice>
              <mc:Fallback>
                <p:oleObj name="Formel" r:id="rId9" imgW="4810103" imgH="600015" progId="Equation.3">
                  <p:embed/>
                  <p:pic>
                    <p:nvPicPr>
                      <p:cNvPr id="0" name="Objekt 3"/>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75722" y="4267200"/>
                        <a:ext cx="3405808" cy="357809"/>
                      </a:xfrm>
                      <a:prstGeom prst="rect">
                        <a:avLst/>
                      </a:prstGeom>
                      <a:noFill/>
                      <a:ln>
                        <a:noFill/>
                      </a:ln>
                      <a:effectLst/>
                    </p:spPr>
                  </p:pic>
                </p:oleObj>
              </mc:Fallback>
            </mc:AlternateContent>
          </a:graphicData>
        </a:graphic>
      </p:graphicFrame>
      <p:graphicFrame>
        <p:nvGraphicFramePr>
          <p:cNvPr id="12" name="Objekt 11"/>
          <p:cNvGraphicFramePr>
            <a:graphicFrameLocks/>
          </p:cNvGraphicFramePr>
          <p:nvPr>
            <p:extLst>
              <p:ext uri="{D42A27DB-BD31-4B8C-83A1-F6EECF244321}">
                <p14:modId xmlns:p14="http://schemas.microsoft.com/office/powerpoint/2010/main" val="2470754593"/>
              </p:ext>
            </p:extLst>
          </p:nvPr>
        </p:nvGraphicFramePr>
        <p:xfrm>
          <a:off x="2067339" y="5247861"/>
          <a:ext cx="795131" cy="206998"/>
        </p:xfrm>
        <a:graphic>
          <a:graphicData uri="http://schemas.openxmlformats.org/presentationml/2006/ole">
            <mc:AlternateContent xmlns:mc="http://schemas.openxmlformats.org/markup-compatibility/2006">
              <mc:Choice xmlns:v="urn:schemas-microsoft-com:vml" Requires="v">
                <p:oleObj spid="_x0000_s1289" name="Formel" r:id="rId11" imgW="1190513" imgH="295348" progId="Equation.3">
                  <p:embed/>
                </p:oleObj>
              </mc:Choice>
              <mc:Fallback>
                <p:oleObj name="Formel" r:id="rId11" imgW="1190513" imgH="295348" progId="Equation.3">
                  <p:embed/>
                  <p:pic>
                    <p:nvPicPr>
                      <p:cNvPr id="0" name="Objekt 5"/>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067339" y="5247861"/>
                        <a:ext cx="795131" cy="206998"/>
                      </a:xfrm>
                      <a:prstGeom prst="rect">
                        <a:avLst/>
                      </a:prstGeom>
                      <a:noFill/>
                      <a:ln>
                        <a:noFill/>
                      </a:ln>
                      <a:effectLst/>
                    </p:spPr>
                  </p:pic>
                </p:oleObj>
              </mc:Fallback>
            </mc:AlternateContent>
          </a:graphicData>
        </a:graphic>
      </p:graphicFrame>
      <p:graphicFrame>
        <p:nvGraphicFramePr>
          <p:cNvPr id="13" name="Objekt 12"/>
          <p:cNvGraphicFramePr>
            <a:graphicFrameLocks/>
          </p:cNvGraphicFramePr>
          <p:nvPr>
            <p:extLst>
              <p:ext uri="{D42A27DB-BD31-4B8C-83A1-F6EECF244321}">
                <p14:modId xmlns:p14="http://schemas.microsoft.com/office/powerpoint/2010/main" val="3260838042"/>
              </p:ext>
            </p:extLst>
          </p:nvPr>
        </p:nvGraphicFramePr>
        <p:xfrm>
          <a:off x="4625010" y="5274365"/>
          <a:ext cx="1577008" cy="238540"/>
        </p:xfrm>
        <a:graphic>
          <a:graphicData uri="http://schemas.openxmlformats.org/presentationml/2006/ole">
            <mc:AlternateContent xmlns:mc="http://schemas.openxmlformats.org/markup-compatibility/2006">
              <mc:Choice xmlns:v="urn:schemas-microsoft-com:vml" Requires="v">
                <p:oleObj spid="_x0000_s1290" name="Formel" r:id="rId13" imgW="2276318" imgH="371336" progId="Equation.3">
                  <p:embed/>
                </p:oleObj>
              </mc:Choice>
              <mc:Fallback>
                <p:oleObj name="Formel" r:id="rId13" imgW="2276318" imgH="371336" progId="Equation.3">
                  <p:embed/>
                  <p:pic>
                    <p:nvPicPr>
                      <p:cNvPr id="0" name="Objekt 7"/>
                      <p:cNvPicPr>
                        <a:picLocks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625010" y="5274365"/>
                        <a:ext cx="1577008" cy="238540"/>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8414314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1645" y="642884"/>
            <a:ext cx="8198900" cy="331151"/>
          </a:xfrm>
        </p:spPr>
        <p:txBody>
          <a:bodyPr/>
          <a:lstStyle/>
          <a:p>
            <a:r>
              <a:rPr lang="de-DE" dirty="0" smtClean="0"/>
              <a:t>Gewinnmaximierung der fischerei</a:t>
            </a:r>
            <a:endParaRPr lang="de-DE" dirty="0"/>
          </a:p>
        </p:txBody>
      </p:sp>
      <p:sp>
        <p:nvSpPr>
          <p:cNvPr id="3" name="Inhaltsplatzhalter 2"/>
          <p:cNvSpPr>
            <a:spLocks noGrp="1"/>
          </p:cNvSpPr>
          <p:nvPr>
            <p:ph idx="1"/>
          </p:nvPr>
        </p:nvSpPr>
        <p:spPr>
          <a:xfrm>
            <a:off x="773811" y="1126435"/>
            <a:ext cx="8697417" cy="5141843"/>
          </a:xfrm>
        </p:spPr>
        <p:txBody>
          <a:bodyPr/>
          <a:lstStyle/>
          <a:p>
            <a:r>
              <a:rPr lang="de-DE" sz="1600" b="0" dirty="0" smtClean="0">
                <a:latin typeface="Arial" panose="020B0604020202020204" pitchFamily="34" charset="0"/>
                <a:cs typeface="Arial" panose="020B0604020202020204" pitchFamily="34" charset="0"/>
              </a:rPr>
              <a:t>Die fischerei hat die kostenfunktion </a:t>
            </a:r>
            <a:r>
              <a:rPr lang="de-DE" sz="1600" b="0" cap="none" dirty="0" smtClean="0">
                <a:latin typeface="Arial" panose="020B0604020202020204" pitchFamily="34" charset="0"/>
                <a:cs typeface="Arial" panose="020B0604020202020204" pitchFamily="34" charset="0"/>
              </a:rPr>
              <a:t>c</a:t>
            </a:r>
            <a:r>
              <a:rPr lang="de-DE" sz="1600" b="0" baseline="-25000" dirty="0" smtClean="0">
                <a:latin typeface="Arial" panose="020B0604020202020204" pitchFamily="34" charset="0"/>
                <a:cs typeface="Arial" panose="020B0604020202020204" pitchFamily="34" charset="0"/>
              </a:rPr>
              <a:t>f</a:t>
            </a:r>
            <a:r>
              <a:rPr lang="de-DE" sz="1600" b="0" cap="none" dirty="0" smtClean="0">
                <a:latin typeface="Arial" panose="020B0604020202020204" pitchFamily="34" charset="0"/>
                <a:cs typeface="Arial" panose="020B0604020202020204" pitchFamily="34" charset="0"/>
              </a:rPr>
              <a:t>(f, x</a:t>
            </a:r>
            <a:r>
              <a:rPr lang="de-DE" sz="1600" b="0" dirty="0" smtClean="0">
                <a:latin typeface="Arial" panose="020B0604020202020204" pitchFamily="34" charset="0"/>
                <a:cs typeface="Arial" panose="020B0604020202020204" pitchFamily="34" charset="0"/>
              </a:rPr>
              <a:t>).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Daraus folgt die gewinnfunktion der fischerei </a:t>
            </a:r>
          </a:p>
          <a:p>
            <a:r>
              <a:rPr lang="de-DE" sz="1600" b="0" dirty="0">
                <a:latin typeface="Arial" panose="020B0604020202020204" pitchFamily="34" charset="0"/>
                <a:cs typeface="Arial" panose="020B0604020202020204" pitchFamily="34" charset="0"/>
              </a:rPr>
              <a:t/>
            </a:r>
            <a:br>
              <a:rPr lang="de-DE" sz="1600" b="0" dirty="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die verschmutzung </a:t>
            </a:r>
            <a:r>
              <a:rPr lang="de-DE" sz="1600" b="0" cap="none" dirty="0" smtClean="0">
                <a:latin typeface="Arial" panose="020B0604020202020204" pitchFamily="34" charset="0"/>
                <a:cs typeface="Arial" panose="020B0604020202020204" pitchFamily="34" charset="0"/>
              </a:rPr>
              <a:t>x</a:t>
            </a:r>
            <a:r>
              <a:rPr lang="de-DE" sz="1600" b="0" dirty="0" smtClean="0">
                <a:latin typeface="Arial" panose="020B0604020202020204" pitchFamily="34" charset="0"/>
                <a:cs typeface="Arial" panose="020B0604020202020204" pitchFamily="34" charset="0"/>
              </a:rPr>
              <a:t> ist für die fischerei eine vorgegebene Größe. </a:t>
            </a:r>
          </a:p>
          <a:p>
            <a:r>
              <a:rPr lang="de-DE" sz="1600" b="0" dirty="0" smtClean="0">
                <a:latin typeface="Arial" panose="020B0604020202020204" pitchFamily="34" charset="0"/>
                <a:cs typeface="Arial" panose="020B0604020202020204" pitchFamily="34" charset="0"/>
              </a:rPr>
              <a:t>Es seien die kostenfunktion </a:t>
            </a:r>
            <a:r>
              <a:rPr lang="de-DE" sz="1600" b="0" cap="none" dirty="0">
                <a:latin typeface="Arial" panose="020B0604020202020204" pitchFamily="34" charset="0"/>
                <a:cs typeface="Arial" panose="020B0604020202020204" pitchFamily="34" charset="0"/>
              </a:rPr>
              <a:t>c</a:t>
            </a:r>
            <a:r>
              <a:rPr lang="de-DE" sz="1600" b="0" baseline="-25000" dirty="0">
                <a:latin typeface="Arial" panose="020B0604020202020204" pitchFamily="34" charset="0"/>
                <a:cs typeface="Arial" panose="020B0604020202020204" pitchFamily="34" charset="0"/>
              </a:rPr>
              <a:t>f</a:t>
            </a:r>
            <a:r>
              <a:rPr lang="de-DE" sz="1600" b="0" cap="none" dirty="0">
                <a:latin typeface="Arial" panose="020B0604020202020204" pitchFamily="34" charset="0"/>
                <a:cs typeface="Arial" panose="020B0604020202020204" pitchFamily="34" charset="0"/>
              </a:rPr>
              <a:t>(f, x</a:t>
            </a:r>
            <a:r>
              <a:rPr lang="de-DE" sz="1600" b="0" dirty="0" smtClean="0">
                <a:latin typeface="Arial" panose="020B0604020202020204" pitchFamily="34" charset="0"/>
                <a:cs typeface="Arial" panose="020B0604020202020204" pitchFamily="34" charset="0"/>
              </a:rPr>
              <a:t>) = </a:t>
            </a:r>
            <a:r>
              <a:rPr lang="de-DE" sz="1600" b="0" cap="none" dirty="0" smtClean="0">
                <a:latin typeface="Arial" panose="020B0604020202020204" pitchFamily="34" charset="0"/>
                <a:cs typeface="Arial" panose="020B0604020202020204" pitchFamily="34" charset="0"/>
              </a:rPr>
              <a:t>f² + </a:t>
            </a:r>
            <a:r>
              <a:rPr lang="de-DE" sz="1600" b="0" cap="none" dirty="0" err="1" smtClean="0">
                <a:latin typeface="Arial" panose="020B0604020202020204" pitchFamily="34" charset="0"/>
                <a:cs typeface="Arial" panose="020B0604020202020204" pitchFamily="34" charset="0"/>
              </a:rPr>
              <a:t>xf</a:t>
            </a:r>
            <a:r>
              <a:rPr lang="de-DE" sz="1600" b="0" cap="none" dirty="0" smtClean="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und der fischpreis </a:t>
            </a:r>
            <a:r>
              <a:rPr lang="de-DE" sz="1600" b="0" cap="none" dirty="0" err="1" smtClean="0">
                <a:latin typeface="Arial" panose="020B0604020202020204" pitchFamily="34" charset="0"/>
                <a:cs typeface="Arial" panose="020B0604020202020204" pitchFamily="34" charset="0"/>
              </a:rPr>
              <a:t>p</a:t>
            </a:r>
            <a:r>
              <a:rPr lang="de-DE" sz="1600" b="0" baseline="-25000" dirty="0" err="1" smtClean="0">
                <a:latin typeface="Arial" panose="020B0604020202020204" pitchFamily="34" charset="0"/>
                <a:cs typeface="Arial" panose="020B0604020202020204" pitchFamily="34" charset="0"/>
              </a:rPr>
              <a:t>f</a:t>
            </a:r>
            <a:r>
              <a:rPr lang="de-DE" sz="1600" b="0" dirty="0" smtClean="0">
                <a:latin typeface="Arial" panose="020B0604020202020204" pitchFamily="34" charset="0"/>
                <a:cs typeface="Arial" panose="020B0604020202020204" pitchFamily="34" charset="0"/>
              </a:rPr>
              <a:t> = 10. </a:t>
            </a:r>
          </a:p>
          <a:p>
            <a:r>
              <a:rPr lang="de-DE" sz="1600" b="0" dirty="0" smtClean="0">
                <a:latin typeface="Arial" panose="020B0604020202020204" pitchFamily="34" charset="0"/>
                <a:cs typeface="Arial" panose="020B0604020202020204" pitchFamily="34" charset="0"/>
              </a:rPr>
              <a:t>Damit wird die gewinnfunktion</a:t>
            </a:r>
            <a:r>
              <a:rPr lang="de-DE" sz="1600" b="0" dirty="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DER FISCHEREI ZU</a:t>
            </a:r>
          </a:p>
          <a:p>
            <a:r>
              <a:rPr lang="de-DE" sz="1600" b="0" dirty="0">
                <a:latin typeface="Arial" panose="020B0604020202020204" pitchFamily="34" charset="0"/>
                <a:cs typeface="Arial" panose="020B0604020202020204" pitchFamily="34" charset="0"/>
              </a:rPr>
              <a:t/>
            </a:r>
            <a:br>
              <a:rPr lang="de-DE" sz="1600" b="0" dirty="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und die bedingung für ein gewinnmaximum </a:t>
            </a:r>
          </a:p>
          <a:p>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mit dem gewinn maximierenden output </a:t>
            </a:r>
          </a:p>
          <a:p>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für </a:t>
            </a:r>
            <a:r>
              <a:rPr lang="de-DE" sz="1600" b="0" cap="none" dirty="0" smtClean="0">
                <a:latin typeface="Arial" panose="020B0604020202020204" pitchFamily="34" charset="0"/>
                <a:cs typeface="Arial" panose="020B0604020202020204" pitchFamily="34" charset="0"/>
              </a:rPr>
              <a:t>x</a:t>
            </a:r>
            <a:r>
              <a:rPr lang="de-DE" sz="1600" b="0" dirty="0" smtClean="0">
                <a:latin typeface="Arial" panose="020B0604020202020204" pitchFamily="34" charset="0"/>
                <a:cs typeface="Arial" panose="020B0604020202020204" pitchFamily="34" charset="0"/>
              </a:rPr>
              <a:t>* = 4 erhalten wir </a:t>
            </a:r>
            <a:r>
              <a:rPr lang="de-DE" sz="1600" b="0" cap="none" dirty="0" smtClean="0">
                <a:latin typeface="Arial" panose="020B0604020202020204" pitchFamily="34" charset="0"/>
                <a:cs typeface="Arial" panose="020B0604020202020204" pitchFamily="34" charset="0"/>
              </a:rPr>
              <a:t>f</a:t>
            </a:r>
            <a:r>
              <a:rPr lang="de-DE" sz="1600" b="0" dirty="0" smtClean="0">
                <a:latin typeface="Arial" panose="020B0604020202020204" pitchFamily="34" charset="0"/>
                <a:cs typeface="Arial" panose="020B0604020202020204" pitchFamily="34" charset="0"/>
              </a:rPr>
              <a:t>* = 3 und </a:t>
            </a:r>
            <a:r>
              <a:rPr lang="el-GR" sz="1600" b="0" cap="none" dirty="0" smtClean="0">
                <a:latin typeface="Arial" panose="020B0604020202020204" pitchFamily="34" charset="0"/>
                <a:cs typeface="Arial" panose="020B0604020202020204" pitchFamily="34" charset="0"/>
              </a:rPr>
              <a:t>Π</a:t>
            </a:r>
            <a:r>
              <a:rPr lang="de-DE" sz="1600" b="0" cap="none" baseline="-25000" dirty="0" smtClean="0">
                <a:latin typeface="Arial" panose="020B0604020202020204" pitchFamily="34" charset="0"/>
                <a:cs typeface="Arial" panose="020B0604020202020204" pitchFamily="34" charset="0"/>
              </a:rPr>
              <a:t>F</a:t>
            </a:r>
            <a:r>
              <a:rPr lang="de-AT" sz="1600" b="0" cap="none" dirty="0" smtClean="0">
                <a:latin typeface="Arial" panose="020B0604020202020204" pitchFamily="34" charset="0"/>
                <a:cs typeface="Arial" panose="020B0604020202020204" pitchFamily="34" charset="0"/>
              </a:rPr>
              <a:t> </a:t>
            </a:r>
            <a:r>
              <a:rPr lang="de-AT" sz="1600" b="0" cap="none" dirty="0">
                <a:latin typeface="Arial" panose="020B0604020202020204" pitchFamily="34" charset="0"/>
                <a:cs typeface="Arial" panose="020B0604020202020204" pitchFamily="34" charset="0"/>
              </a:rPr>
              <a:t>= </a:t>
            </a:r>
            <a:r>
              <a:rPr lang="de-AT" sz="1600" b="0" cap="none" dirty="0" smtClean="0">
                <a:latin typeface="Arial" panose="020B0604020202020204" pitchFamily="34" charset="0"/>
                <a:cs typeface="Arial" panose="020B0604020202020204" pitchFamily="34" charset="0"/>
              </a:rPr>
              <a:t>€36. DIE EXTERNEN KOSTEN BETRAGEN €12. </a:t>
            </a:r>
            <a:endParaRPr lang="de-DE" sz="1600" b="0" dirty="0" smtClean="0">
              <a:latin typeface="Arial" panose="020B0604020202020204" pitchFamily="34" charset="0"/>
              <a:cs typeface="Arial" panose="020B0604020202020204" pitchFamily="34" charset="0"/>
            </a:endParaRPr>
          </a:p>
          <a:p>
            <a:endParaRPr lang="de-DE" b="0"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17</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6" name="Objekt 5"/>
          <p:cNvGraphicFramePr>
            <a:graphicFrameLocks/>
          </p:cNvGraphicFramePr>
          <p:nvPr>
            <p:extLst>
              <p:ext uri="{D42A27DB-BD31-4B8C-83A1-F6EECF244321}">
                <p14:modId xmlns:p14="http://schemas.microsoft.com/office/powerpoint/2010/main" val="2031699258"/>
              </p:ext>
            </p:extLst>
          </p:nvPr>
        </p:nvGraphicFramePr>
        <p:xfrm>
          <a:off x="3220278" y="1934818"/>
          <a:ext cx="2557670" cy="278294"/>
        </p:xfrm>
        <a:graphic>
          <a:graphicData uri="http://schemas.openxmlformats.org/presentationml/2006/ole">
            <mc:AlternateContent xmlns:mc="http://schemas.openxmlformats.org/markup-compatibility/2006">
              <mc:Choice xmlns:v="urn:schemas-microsoft-com:vml" Requires="v">
                <p:oleObj spid="_x0000_s2204" name="Formel" r:id="rId3" imgW="4276882" imgH="438004" progId="Equation.3">
                  <p:embed/>
                </p:oleObj>
              </mc:Choice>
              <mc:Fallback>
                <p:oleObj name="Formel" r:id="rId3" imgW="4276882" imgH="438004" progId="Equation.3">
                  <p:embed/>
                  <p:pic>
                    <p:nvPicPr>
                      <p:cNvPr id="0" name="Object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0278" y="1934818"/>
                        <a:ext cx="2557670" cy="278294"/>
                      </a:xfrm>
                      <a:prstGeom prst="rect">
                        <a:avLst/>
                      </a:prstGeom>
                      <a:noFill/>
                      <a:ln>
                        <a:noFill/>
                      </a:ln>
                      <a:effectLst/>
                    </p:spPr>
                  </p:pic>
                </p:oleObj>
              </mc:Fallback>
            </mc:AlternateContent>
          </a:graphicData>
        </a:graphic>
      </p:graphicFrame>
      <p:graphicFrame>
        <p:nvGraphicFramePr>
          <p:cNvPr id="7" name="Objekt 6"/>
          <p:cNvGraphicFramePr>
            <a:graphicFrameLocks/>
          </p:cNvGraphicFramePr>
          <p:nvPr>
            <p:extLst>
              <p:ext uri="{D42A27DB-BD31-4B8C-83A1-F6EECF244321}">
                <p14:modId xmlns:p14="http://schemas.microsoft.com/office/powerpoint/2010/main" val="3601636610"/>
              </p:ext>
            </p:extLst>
          </p:nvPr>
        </p:nvGraphicFramePr>
        <p:xfrm>
          <a:off x="3379304" y="3742429"/>
          <a:ext cx="2796208" cy="339241"/>
        </p:xfrm>
        <a:graphic>
          <a:graphicData uri="http://schemas.openxmlformats.org/presentationml/2006/ole">
            <mc:AlternateContent xmlns:mc="http://schemas.openxmlformats.org/markup-compatibility/2006">
              <mc:Choice xmlns:v="urn:schemas-microsoft-com:vml" Requires="v">
                <p:oleObj spid="_x0000_s2205" name="Formel" r:id="rId5" imgW="4095795" imgH="590696" progId="Equation.3">
                  <p:embed/>
                </p:oleObj>
              </mc:Choice>
              <mc:Fallback>
                <p:oleObj name="Formel" r:id="rId5" imgW="4095795" imgH="590696" progId="Equation.3">
                  <p:embed/>
                  <p:pic>
                    <p:nvPicPr>
                      <p:cNvPr id="0" name="Object 2"/>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79304" y="3742429"/>
                        <a:ext cx="2796208" cy="339241"/>
                      </a:xfrm>
                      <a:prstGeom prst="rect">
                        <a:avLst/>
                      </a:prstGeom>
                      <a:noFill/>
                      <a:ln>
                        <a:noFill/>
                      </a:ln>
                      <a:effectLst/>
                    </p:spPr>
                  </p:pic>
                </p:oleObj>
              </mc:Fallback>
            </mc:AlternateContent>
          </a:graphicData>
        </a:graphic>
      </p:graphicFrame>
      <p:graphicFrame>
        <p:nvGraphicFramePr>
          <p:cNvPr id="8" name="Objekt 7"/>
          <p:cNvGraphicFramePr>
            <a:graphicFrameLocks/>
          </p:cNvGraphicFramePr>
          <p:nvPr>
            <p:extLst>
              <p:ext uri="{D42A27DB-BD31-4B8C-83A1-F6EECF244321}">
                <p14:modId xmlns:p14="http://schemas.microsoft.com/office/powerpoint/2010/main" val="3722574434"/>
              </p:ext>
            </p:extLst>
          </p:nvPr>
        </p:nvGraphicFramePr>
        <p:xfrm>
          <a:off x="3922643" y="4625008"/>
          <a:ext cx="1458705" cy="212035"/>
        </p:xfrm>
        <a:graphic>
          <a:graphicData uri="http://schemas.openxmlformats.org/presentationml/2006/ole">
            <mc:AlternateContent xmlns:mc="http://schemas.openxmlformats.org/markup-compatibility/2006">
              <mc:Choice xmlns:v="urn:schemas-microsoft-com:vml" Requires="v">
                <p:oleObj spid="_x0000_s2206" name="Formel" r:id="rId7" imgW="1914503" imgH="285670" progId="Equation.3">
                  <p:embed/>
                </p:oleObj>
              </mc:Choice>
              <mc:Fallback>
                <p:oleObj name="Formel" r:id="rId7" imgW="1914503" imgH="285670" progId="Equation.3">
                  <p:embed/>
                  <p:pic>
                    <p:nvPicPr>
                      <p:cNvPr id="0" name="Object 4"/>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22643" y="4625008"/>
                        <a:ext cx="1458705" cy="212035"/>
                      </a:xfrm>
                      <a:prstGeom prst="rect">
                        <a:avLst/>
                      </a:prstGeom>
                      <a:noFill/>
                      <a:ln>
                        <a:noFill/>
                      </a:ln>
                      <a:effectLst/>
                    </p:spPr>
                  </p:pic>
                </p:oleObj>
              </mc:Fallback>
            </mc:AlternateContent>
          </a:graphicData>
        </a:graphic>
      </p:graphicFrame>
      <p:graphicFrame>
        <p:nvGraphicFramePr>
          <p:cNvPr id="9" name="Objekt 8"/>
          <p:cNvGraphicFramePr>
            <a:graphicFrameLocks/>
          </p:cNvGraphicFramePr>
          <p:nvPr>
            <p:extLst>
              <p:ext uri="{D42A27DB-BD31-4B8C-83A1-F6EECF244321}">
                <p14:modId xmlns:p14="http://schemas.microsoft.com/office/powerpoint/2010/main" val="3196068193"/>
              </p:ext>
            </p:extLst>
          </p:nvPr>
        </p:nvGraphicFramePr>
        <p:xfrm>
          <a:off x="3909391" y="5141842"/>
          <a:ext cx="1205948" cy="516835"/>
        </p:xfrm>
        <a:graphic>
          <a:graphicData uri="http://schemas.openxmlformats.org/presentationml/2006/ole">
            <mc:AlternateContent xmlns:mc="http://schemas.openxmlformats.org/markup-compatibility/2006">
              <mc:Choice xmlns:v="urn:schemas-microsoft-com:vml" Requires="v">
                <p:oleObj spid="_x0000_s2207" name="Formel" r:id="rId9" imgW="1752779" imgH="914360" progId="Equation.3">
                  <p:embed/>
                </p:oleObj>
              </mc:Choice>
              <mc:Fallback>
                <p:oleObj name="Formel" r:id="rId9" imgW="1752779" imgH="914360" progId="Equation.3">
                  <p:embed/>
                  <p:pic>
                    <p:nvPicPr>
                      <p:cNvPr id="0" name="Object 3"/>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09391" y="5141842"/>
                        <a:ext cx="1205948" cy="516835"/>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3877885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7842" y="927729"/>
            <a:ext cx="8695857" cy="317899"/>
          </a:xfrm>
        </p:spPr>
        <p:txBody>
          <a:bodyPr/>
          <a:lstStyle/>
          <a:p>
            <a:r>
              <a:rPr lang="de-DE" dirty="0" smtClean="0"/>
              <a:t>INTERNALISIERUNG EXTERNER EFFEKTE DURCH FUSION </a:t>
            </a:r>
            <a:endParaRPr lang="de-DE" dirty="0"/>
          </a:p>
        </p:txBody>
      </p:sp>
      <p:sp>
        <p:nvSpPr>
          <p:cNvPr id="3" name="Inhaltsplatzhalter 2"/>
          <p:cNvSpPr>
            <a:spLocks noGrp="1"/>
          </p:cNvSpPr>
          <p:nvPr>
            <p:ph idx="1"/>
          </p:nvPr>
        </p:nvSpPr>
        <p:spPr>
          <a:xfrm>
            <a:off x="787063" y="1166191"/>
            <a:ext cx="8697417" cy="5034585"/>
          </a:xfrm>
        </p:spPr>
        <p:txBody>
          <a:bodyPr/>
          <a:lstStyle/>
          <a:p>
            <a:endParaRPr lang="de-DE" b="0" dirty="0" smtClean="0"/>
          </a:p>
          <a:p>
            <a:r>
              <a:rPr lang="de-DE" sz="1600" b="0" dirty="0" smtClean="0">
                <a:latin typeface="Arial" panose="020B0604020202020204" pitchFamily="34" charset="0"/>
                <a:cs typeface="Arial" panose="020B0604020202020204" pitchFamily="34" charset="0"/>
              </a:rPr>
              <a:t>NACH FUSION DER BEIDEN UNTERNEHMUNGEN LAUTET DIE GEWINNFUNKTION </a:t>
            </a:r>
          </a:p>
          <a:p>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MIT DEN BEDINGUNGEN ERSTER ORDNUNG UND DEN GEWINN MAXIMIERENDEN LÖSUNGEN: </a:t>
            </a:r>
          </a:p>
          <a:p>
            <a:endParaRPr lang="de-DE" sz="1600" b="0" dirty="0" smtClean="0">
              <a:latin typeface="Arial" panose="020B0604020202020204" pitchFamily="34" charset="0"/>
              <a:cs typeface="Arial" panose="020B0604020202020204" pitchFamily="34" charset="0"/>
            </a:endParaRPr>
          </a:p>
          <a:p>
            <a:endParaRPr lang="de-DE" sz="1600" b="0" dirty="0">
              <a:latin typeface="Arial" panose="020B0604020202020204" pitchFamily="34" charset="0"/>
              <a:cs typeface="Arial" panose="020B0604020202020204" pitchFamily="34" charset="0"/>
            </a:endParaRPr>
          </a:p>
          <a:p>
            <a:endParaRPr lang="de-DE" sz="1600" b="0" dirty="0" smtClean="0">
              <a:latin typeface="Arial" panose="020B0604020202020204" pitchFamily="34" charset="0"/>
              <a:cs typeface="Arial" panose="020B0604020202020204" pitchFamily="34" charset="0"/>
            </a:endParaRPr>
          </a:p>
          <a:p>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DER GEWINN DES FUSIONIERTEN UNTERNEHMENS BETRÄGT €48, WAS HÖHER IST ALS DIE SUMME DER GEWINNE DER INDIVIDUELLEN UNTERNEHMUNGEN VON €45. </a:t>
            </a:r>
          </a:p>
        </p:txBody>
      </p:sp>
      <p:sp>
        <p:nvSpPr>
          <p:cNvPr id="4" name="Foliennummernplatzhalter 3"/>
          <p:cNvSpPr>
            <a:spLocks noGrp="1"/>
          </p:cNvSpPr>
          <p:nvPr>
            <p:ph type="sldNum" sz="quarter" idx="12"/>
          </p:nvPr>
        </p:nvSpPr>
        <p:spPr/>
        <p:txBody>
          <a:bodyPr/>
          <a:lstStyle/>
          <a:p>
            <a:fld id="{B03C7EDE-C1C1-4A17-8A67-66AA4FFFB732}" type="slidenum">
              <a:rPr lang="de-DE" smtClean="0"/>
              <a:pPr/>
              <a:t>18</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6" name="Objekt 5"/>
          <p:cNvGraphicFramePr>
            <a:graphicFrameLocks/>
          </p:cNvGraphicFramePr>
          <p:nvPr>
            <p:extLst>
              <p:ext uri="{D42A27DB-BD31-4B8C-83A1-F6EECF244321}">
                <p14:modId xmlns:p14="http://schemas.microsoft.com/office/powerpoint/2010/main" val="1616993088"/>
              </p:ext>
            </p:extLst>
          </p:nvPr>
        </p:nvGraphicFramePr>
        <p:xfrm>
          <a:off x="2398643" y="1974574"/>
          <a:ext cx="5174148" cy="291548"/>
        </p:xfrm>
        <a:graphic>
          <a:graphicData uri="http://schemas.openxmlformats.org/presentationml/2006/ole">
            <mc:AlternateContent xmlns:mc="http://schemas.openxmlformats.org/markup-compatibility/2006">
              <mc:Choice xmlns:v="urn:schemas-microsoft-com:vml" Requires="v">
                <p:oleObj spid="_x0000_s3185" name="Formel" r:id="rId3" imgW="8020184" imgH="571341" progId="Equation.3">
                  <p:embed/>
                </p:oleObj>
              </mc:Choice>
              <mc:Fallback>
                <p:oleObj name="Formel" r:id="rId3" imgW="8020184" imgH="571341" progId="Equation.3">
                  <p:embed/>
                  <p:pic>
                    <p:nvPicPr>
                      <p:cNvPr id="0" name="Object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8643" y="1974574"/>
                        <a:ext cx="5174148" cy="291548"/>
                      </a:xfrm>
                      <a:prstGeom prst="rect">
                        <a:avLst/>
                      </a:prstGeom>
                      <a:noFill/>
                      <a:ln>
                        <a:noFill/>
                      </a:ln>
                      <a:effectLst/>
                    </p:spPr>
                  </p:pic>
                </p:oleObj>
              </mc:Fallback>
            </mc:AlternateContent>
          </a:graphicData>
        </a:graphic>
      </p:graphicFrame>
      <p:graphicFrame>
        <p:nvGraphicFramePr>
          <p:cNvPr id="7" name="Objekt 6"/>
          <p:cNvGraphicFramePr>
            <a:graphicFrameLocks/>
          </p:cNvGraphicFramePr>
          <p:nvPr>
            <p:extLst>
              <p:ext uri="{D42A27DB-BD31-4B8C-83A1-F6EECF244321}">
                <p14:modId xmlns:p14="http://schemas.microsoft.com/office/powerpoint/2010/main" val="3269253266"/>
              </p:ext>
            </p:extLst>
          </p:nvPr>
        </p:nvGraphicFramePr>
        <p:xfrm>
          <a:off x="1470991" y="3154017"/>
          <a:ext cx="2693505" cy="1815548"/>
        </p:xfrm>
        <a:graphic>
          <a:graphicData uri="http://schemas.openxmlformats.org/presentationml/2006/ole">
            <mc:AlternateContent xmlns:mc="http://schemas.openxmlformats.org/markup-compatibility/2006">
              <mc:Choice xmlns:v="urn:schemas-microsoft-com:vml" Requires="v">
                <p:oleObj spid="_x0000_s3186" name="Formel" r:id="rId5" imgW="4267200" imgH="3514785" progId="Equation.3">
                  <p:embed/>
                </p:oleObj>
              </mc:Choice>
              <mc:Fallback>
                <p:oleObj name="Formel" r:id="rId5" imgW="4267200" imgH="3514785" progId="Equation.3">
                  <p:embed/>
                  <p:pic>
                    <p:nvPicPr>
                      <p:cNvPr id="0" name="Object 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0991" y="3154017"/>
                        <a:ext cx="2693505" cy="1815548"/>
                      </a:xfrm>
                      <a:prstGeom prst="rect">
                        <a:avLst/>
                      </a:prstGeom>
                      <a:noFill/>
                      <a:ln>
                        <a:noFill/>
                      </a:ln>
                      <a:effectLst/>
                    </p:spPr>
                  </p:pic>
                </p:oleObj>
              </mc:Fallback>
            </mc:AlternateContent>
          </a:graphicData>
        </a:graphic>
      </p:graphicFrame>
      <p:graphicFrame>
        <p:nvGraphicFramePr>
          <p:cNvPr id="8" name="Objekt 7"/>
          <p:cNvGraphicFramePr>
            <a:graphicFrameLocks/>
          </p:cNvGraphicFramePr>
          <p:nvPr>
            <p:extLst>
              <p:ext uri="{D42A27DB-BD31-4B8C-83A1-F6EECF244321}">
                <p14:modId xmlns:p14="http://schemas.microsoft.com/office/powerpoint/2010/main" val="1066908307"/>
              </p:ext>
            </p:extLst>
          </p:nvPr>
        </p:nvGraphicFramePr>
        <p:xfrm>
          <a:off x="6056243" y="3233529"/>
          <a:ext cx="964233" cy="1245705"/>
        </p:xfrm>
        <a:graphic>
          <a:graphicData uri="http://schemas.openxmlformats.org/presentationml/2006/ole">
            <mc:AlternateContent xmlns:mc="http://schemas.openxmlformats.org/markup-compatibility/2006">
              <mc:Choice xmlns:v="urn:schemas-microsoft-com:vml" Requires="v">
                <p:oleObj spid="_x0000_s3187" name="Formel" r:id="rId7" imgW="1295579" imgH="2000409" progId="Equation.3">
                  <p:embed/>
                </p:oleObj>
              </mc:Choice>
              <mc:Fallback>
                <p:oleObj name="Formel" r:id="rId7" imgW="1295579" imgH="2000409" progId="Equation.3">
                  <p:embed/>
                  <p:pic>
                    <p:nvPicPr>
                      <p:cNvPr id="0" name="Object 4"/>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56243" y="3233529"/>
                        <a:ext cx="964233" cy="1245705"/>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6022895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1645" y="1490029"/>
            <a:ext cx="8695857" cy="497205"/>
          </a:xfrm>
        </p:spPr>
        <p:txBody>
          <a:bodyPr/>
          <a:lstStyle/>
          <a:p>
            <a:r>
              <a:rPr lang="de-DE" dirty="0" smtClean="0"/>
              <a:t>INTERNALISIERUNG Externer Effekte UND EFFIZIENZ </a:t>
            </a:r>
            <a:endParaRPr lang="de-DE" dirty="0"/>
          </a:p>
        </p:txBody>
      </p:sp>
      <p:sp>
        <p:nvSpPr>
          <p:cNvPr id="3" name="Inhaltsplatzhalter 2"/>
          <p:cNvSpPr>
            <a:spLocks noGrp="1"/>
          </p:cNvSpPr>
          <p:nvPr>
            <p:ph idx="1"/>
          </p:nvPr>
        </p:nvSpPr>
        <p:spPr>
          <a:xfrm>
            <a:off x="773811" y="2128770"/>
            <a:ext cx="8697417" cy="4032250"/>
          </a:xfrm>
        </p:spPr>
        <p:txBody>
          <a:bodyPr/>
          <a:lstStyle/>
          <a:p>
            <a:r>
              <a:rPr lang="de-DE" b="0" dirty="0"/>
              <a:t/>
            </a:r>
            <a:br>
              <a:rPr lang="de-DE" b="0" dirty="0"/>
            </a:br>
            <a:r>
              <a:rPr lang="de-DE" sz="1600" b="0" dirty="0" smtClean="0">
                <a:latin typeface="Arial" panose="020B0604020202020204" pitchFamily="34" charset="0"/>
                <a:cs typeface="Arial" panose="020B0604020202020204" pitchFamily="34" charset="0"/>
              </a:rPr>
              <a:t>FUSION </a:t>
            </a:r>
            <a:r>
              <a:rPr lang="de-DE" sz="1600" b="0" dirty="0">
                <a:latin typeface="Arial" panose="020B0604020202020204" pitchFamily="34" charset="0"/>
                <a:cs typeface="Arial" panose="020B0604020202020204" pitchFamily="34" charset="0"/>
              </a:rPr>
              <a:t>FÜHRT ZU </a:t>
            </a:r>
            <a:r>
              <a:rPr lang="de-DE" sz="1600" b="0" dirty="0" smtClean="0">
                <a:latin typeface="Arial" panose="020B0604020202020204" pitchFamily="34" charset="0"/>
                <a:cs typeface="Arial" panose="020B0604020202020204" pitchFamily="34" charset="0"/>
              </a:rPr>
              <a:t>Größerer </a:t>
            </a:r>
            <a:r>
              <a:rPr lang="de-DE" sz="1600" b="0" dirty="0">
                <a:latin typeface="Arial" panose="020B0604020202020204" pitchFamily="34" charset="0"/>
                <a:cs typeface="Arial" panose="020B0604020202020204" pitchFamily="34" charset="0"/>
              </a:rPr>
              <a:t>EFFIZIENZ: </a:t>
            </a:r>
            <a:r>
              <a:rPr lang="de-DE" sz="1600" b="0" dirty="0" smtClean="0">
                <a:latin typeface="Arial" panose="020B0604020202020204" pitchFamily="34" charset="0"/>
                <a:cs typeface="Arial" panose="020B0604020202020204" pitchFamily="34" charset="0"/>
              </a:rPr>
              <a:t>DIE VERSCHMUTZUNG DURCH DAS FUSIONIERTE UNTERNEHMEN </a:t>
            </a:r>
            <a:r>
              <a:rPr lang="de-DE" sz="1600" b="0" dirty="0">
                <a:latin typeface="Arial" panose="020B0604020202020204" pitchFamily="34" charset="0"/>
                <a:cs typeface="Arial" panose="020B0604020202020204" pitchFamily="34" charset="0"/>
              </a:rPr>
              <a:t>SINKT </a:t>
            </a:r>
            <a:r>
              <a:rPr lang="de-DE" sz="1600" b="0" dirty="0" smtClean="0">
                <a:latin typeface="Arial" panose="020B0604020202020204" pitchFamily="34" charset="0"/>
                <a:cs typeface="Arial" panose="020B0604020202020204" pitchFamily="34" charset="0"/>
              </a:rPr>
              <a:t> </a:t>
            </a:r>
            <a:r>
              <a:rPr lang="de-DE" sz="1600" b="0" dirty="0">
                <a:latin typeface="Arial" panose="020B0604020202020204" pitchFamily="34" charset="0"/>
                <a:cs typeface="Arial" panose="020B0604020202020204" pitchFamily="34" charset="0"/>
              </a:rPr>
              <a:t>AUF 2 </a:t>
            </a:r>
            <a:r>
              <a:rPr lang="de-DE" sz="1600" b="0" dirty="0" smtClean="0">
                <a:latin typeface="Arial" panose="020B0604020202020204" pitchFamily="34" charset="0"/>
                <a:cs typeface="Arial" panose="020B0604020202020204" pitchFamily="34" charset="0"/>
              </a:rPr>
              <a:t>EINHEITEN GEGENÜBER 4 EINHEITEN OHNE FUSION. </a:t>
            </a:r>
          </a:p>
          <a:p>
            <a:r>
              <a:rPr lang="de-DE" sz="1600" b="0" dirty="0" smtClean="0">
                <a:latin typeface="Arial" panose="020B0604020202020204" pitchFamily="34" charset="0"/>
                <a:cs typeface="Arial" panose="020B0604020202020204" pitchFamily="34" charset="0"/>
              </a:rPr>
              <a:t>DIE EFFIZIENZSTEIGERUNG (UND GERINGERE VERSCHMUTZUNG) ERGiBT SICH AUS DEN HÖHEREN KOSTEN DER VERSCHMUTZUNG FÜR DAS FUSIONIERTE UNTERNEHMEN: </a:t>
            </a:r>
          </a:p>
          <a:p>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EFFIZIENZ ERFORDERT, DASS DIE marginalen </a:t>
            </a:r>
            <a:r>
              <a:rPr lang="de-DE" sz="1600" b="0" dirty="0">
                <a:latin typeface="Arial" panose="020B0604020202020204" pitchFamily="34" charset="0"/>
                <a:cs typeface="Arial" panose="020B0604020202020204" pitchFamily="34" charset="0"/>
              </a:rPr>
              <a:t>externen gernzkosten der verschmutzung der </a:t>
            </a:r>
            <a:r>
              <a:rPr lang="de-DE" sz="1600" b="0" dirty="0" smtClean="0">
                <a:latin typeface="Arial" panose="020B0604020202020204" pitchFamily="34" charset="0"/>
                <a:cs typeface="Arial" panose="020B0604020202020204" pitchFamily="34" charset="0"/>
              </a:rPr>
              <a:t>fischerei gleich den Grenzkosten DER REDUKTION DER Verschmutzung durch den stahlerzeuger sind:</a:t>
            </a:r>
          </a:p>
          <a:p>
            <a:endParaRPr lang="de-DE" sz="1600" b="0" dirty="0">
              <a:latin typeface="Arial" panose="020B0604020202020204" pitchFamily="34" charset="0"/>
              <a:cs typeface="Arial" panose="020B0604020202020204" pitchFamily="34" charset="0"/>
            </a:endParaRPr>
          </a:p>
          <a:p>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19</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6" name="Objekt 5"/>
          <p:cNvGraphicFramePr>
            <a:graphicFrameLocks/>
          </p:cNvGraphicFramePr>
          <p:nvPr>
            <p:extLst>
              <p:ext uri="{D42A27DB-BD31-4B8C-83A1-F6EECF244321}">
                <p14:modId xmlns:p14="http://schemas.microsoft.com/office/powerpoint/2010/main" val="3220256486"/>
              </p:ext>
            </p:extLst>
          </p:nvPr>
        </p:nvGraphicFramePr>
        <p:xfrm>
          <a:off x="1987825" y="4280452"/>
          <a:ext cx="2729949" cy="384313"/>
        </p:xfrm>
        <a:graphic>
          <a:graphicData uri="http://schemas.openxmlformats.org/presentationml/2006/ole">
            <mc:AlternateContent xmlns:mc="http://schemas.openxmlformats.org/markup-compatibility/2006">
              <mc:Choice xmlns:v="urn:schemas-microsoft-com:vml" Requires="v">
                <p:oleObj spid="_x0000_s4208" name="Formel" r:id="rId3" imgW="3829005" imgH="571341" progId="Equation.3">
                  <p:embed/>
                </p:oleObj>
              </mc:Choice>
              <mc:Fallback>
                <p:oleObj name="Formel" r:id="rId3" imgW="3829005" imgH="571341" progId="Equation.3">
                  <p:embed/>
                  <p:pic>
                    <p:nvPicPr>
                      <p:cNvPr id="0" name="Object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7825" y="4280452"/>
                        <a:ext cx="2729949" cy="384313"/>
                      </a:xfrm>
                      <a:prstGeom prst="rect">
                        <a:avLst/>
                      </a:prstGeom>
                      <a:noFill/>
                      <a:ln>
                        <a:noFill/>
                      </a:ln>
                      <a:effectLst/>
                    </p:spPr>
                  </p:pic>
                </p:oleObj>
              </mc:Fallback>
            </mc:AlternateContent>
          </a:graphicData>
        </a:graphic>
      </p:graphicFrame>
      <p:graphicFrame>
        <p:nvGraphicFramePr>
          <p:cNvPr id="7" name="Objekt 6"/>
          <p:cNvGraphicFramePr>
            <a:graphicFrameLocks/>
          </p:cNvGraphicFramePr>
          <p:nvPr>
            <p:extLst>
              <p:ext uri="{D42A27DB-BD31-4B8C-83A1-F6EECF244321}">
                <p14:modId xmlns:p14="http://schemas.microsoft.com/office/powerpoint/2010/main" val="1926139192"/>
              </p:ext>
            </p:extLst>
          </p:nvPr>
        </p:nvGraphicFramePr>
        <p:xfrm>
          <a:off x="4916557" y="4333460"/>
          <a:ext cx="2875721" cy="331305"/>
        </p:xfrm>
        <a:graphic>
          <a:graphicData uri="http://schemas.openxmlformats.org/presentationml/2006/ole">
            <mc:AlternateContent xmlns:mc="http://schemas.openxmlformats.org/markup-compatibility/2006">
              <mc:Choice xmlns:v="urn:schemas-microsoft-com:vml" Requires="v">
                <p:oleObj spid="_x0000_s4209" name="Formel" r:id="rId5" imgW="3552892" imgH="438004" progId="Equation.3">
                  <p:embed/>
                </p:oleObj>
              </mc:Choice>
              <mc:Fallback>
                <p:oleObj name="Formel" r:id="rId5" imgW="3552892" imgH="438004" progId="Equation.3">
                  <p:embed/>
                  <p:pic>
                    <p:nvPicPr>
                      <p:cNvPr id="0" name="Object 4"/>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16557" y="4333460"/>
                        <a:ext cx="2875721" cy="331305"/>
                      </a:xfrm>
                      <a:prstGeom prst="rect">
                        <a:avLst/>
                      </a:prstGeom>
                      <a:noFill/>
                      <a:ln>
                        <a:noFill/>
                      </a:ln>
                      <a:effectLst/>
                    </p:spPr>
                  </p:pic>
                </p:oleObj>
              </mc:Fallback>
            </mc:AlternateContent>
          </a:graphicData>
        </a:graphic>
      </p:graphicFrame>
      <p:graphicFrame>
        <p:nvGraphicFramePr>
          <p:cNvPr id="8" name="Objekt 7"/>
          <p:cNvGraphicFramePr>
            <a:graphicFrameLocks/>
          </p:cNvGraphicFramePr>
          <p:nvPr>
            <p:extLst>
              <p:ext uri="{D42A27DB-BD31-4B8C-83A1-F6EECF244321}">
                <p14:modId xmlns:p14="http://schemas.microsoft.com/office/powerpoint/2010/main" val="906422672"/>
              </p:ext>
            </p:extLst>
          </p:nvPr>
        </p:nvGraphicFramePr>
        <p:xfrm>
          <a:off x="3419061" y="5658677"/>
          <a:ext cx="3445565" cy="344557"/>
        </p:xfrm>
        <a:graphic>
          <a:graphicData uri="http://schemas.openxmlformats.org/presentationml/2006/ole">
            <mc:AlternateContent xmlns:mc="http://schemas.openxmlformats.org/markup-compatibility/2006">
              <mc:Choice xmlns:v="urn:schemas-microsoft-com:vml" Requires="v">
                <p:oleObj spid="_x0000_s4210" name="Formel" r:id="rId7" imgW="5914913" imgH="590696" progId="Equation.3">
                  <p:embed/>
                </p:oleObj>
              </mc:Choice>
              <mc:Fallback>
                <p:oleObj name="Formel" r:id="rId7" imgW="5914913" imgH="590696" progId="Equation.3">
                  <p:embed/>
                  <p:pic>
                    <p:nvPicPr>
                      <p:cNvPr id="0" name="Object 4"/>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19061" y="5658677"/>
                        <a:ext cx="3445565" cy="344557"/>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5321659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60559" y="1206103"/>
            <a:ext cx="8695857" cy="370907"/>
          </a:xfrm>
        </p:spPr>
        <p:txBody>
          <a:bodyPr/>
          <a:lstStyle/>
          <a:p>
            <a:r>
              <a:rPr lang="de-DE" dirty="0" smtClean="0"/>
              <a:t>Externe effekte – grundbegriffe </a:t>
            </a:r>
            <a:endParaRPr lang="de-DE" dirty="0"/>
          </a:p>
        </p:txBody>
      </p:sp>
      <p:sp>
        <p:nvSpPr>
          <p:cNvPr id="3" name="Inhaltsplatzhalter 2"/>
          <p:cNvSpPr>
            <a:spLocks noGrp="1"/>
          </p:cNvSpPr>
          <p:nvPr>
            <p:ph idx="1"/>
          </p:nvPr>
        </p:nvSpPr>
        <p:spPr>
          <a:xfrm>
            <a:off x="773811" y="1948071"/>
            <a:ext cx="8697417" cy="4174434"/>
          </a:xfrm>
        </p:spPr>
        <p:txBody>
          <a:bodyPr/>
          <a:lstStyle/>
          <a:p>
            <a:r>
              <a:rPr lang="de-DE" sz="1600" b="0" dirty="0" smtClean="0">
                <a:latin typeface="Arial" panose="020B0604020202020204" pitchFamily="34" charset="0"/>
                <a:cs typeface="Arial" panose="020B0604020202020204" pitchFamily="34" charset="0"/>
              </a:rPr>
              <a:t>externe effekte sind kosten oder nutzen, die jemanden durch die handlungen von anderen treffen. </a:t>
            </a:r>
          </a:p>
          <a:p>
            <a:r>
              <a:rPr lang="de-DE" sz="1600" b="0" dirty="0" smtClean="0">
                <a:latin typeface="Arial" panose="020B0604020202020204" pitchFamily="34" charset="0"/>
                <a:cs typeface="Arial" panose="020B0604020202020204" pitchFamily="34" charset="0"/>
              </a:rPr>
              <a:t>Kosten – negativer externer effekt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verschmutzung von luft oder wasser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Verkehrsstau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zigarettenrauch von anderen personen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höhere versicherungsprämien durch das verhalten anderer </a:t>
            </a:r>
          </a:p>
          <a:p>
            <a:r>
              <a:rPr lang="de-DE" sz="1600" b="0" dirty="0" smtClean="0">
                <a:latin typeface="Arial" panose="020B0604020202020204" pitchFamily="34" charset="0"/>
                <a:cs typeface="Arial" panose="020B0604020202020204" pitchFamily="34" charset="0"/>
              </a:rPr>
              <a:t>Nutzen – positiver externer effekt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ein schöner garten in der nachbarschaft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das ANGENEHME PARFUM EINER TISCHNACHBARIN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WISSENSCHAFTLICHER FORTSCHRITT </a:t>
            </a:r>
          </a:p>
          <a:p>
            <a:r>
              <a:rPr lang="de-DE" sz="1600" b="0" dirty="0" smtClean="0">
                <a:latin typeface="Arial" panose="020B0604020202020204" pitchFamily="34" charset="0"/>
                <a:cs typeface="Arial" panose="020B0604020202020204" pitchFamily="34" charset="0"/>
              </a:rPr>
              <a:t>WIR UNTERSCHEIDEN ZWISCHEN EXTERNEN EFFEKTEN IM KONSUM UND EXTERNEN EFFEKTEN IN DER PRODUKTION.</a:t>
            </a:r>
          </a:p>
        </p:txBody>
      </p:sp>
      <p:sp>
        <p:nvSpPr>
          <p:cNvPr id="4" name="Foliennummernplatzhalter 3"/>
          <p:cNvSpPr>
            <a:spLocks noGrp="1"/>
          </p:cNvSpPr>
          <p:nvPr>
            <p:ph type="sldNum" sz="quarter" idx="12"/>
          </p:nvPr>
        </p:nvSpPr>
        <p:spPr/>
        <p:txBody>
          <a:bodyPr/>
          <a:lstStyle/>
          <a:p>
            <a:fld id="{B03C7EDE-C1C1-4A17-8A67-66AA4FFFB732}" type="slidenum">
              <a:rPr lang="de-DE" smtClean="0"/>
              <a:pPr/>
              <a:t>2</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2978268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73812" y="1285614"/>
            <a:ext cx="8695857" cy="344403"/>
          </a:xfrm>
        </p:spPr>
        <p:txBody>
          <a:bodyPr/>
          <a:lstStyle/>
          <a:p>
            <a:r>
              <a:rPr lang="de-DE" dirty="0" smtClean="0"/>
              <a:t>Coase und externe effekte in der produktion: DIE FISCHEREI </a:t>
            </a:r>
            <a:endParaRPr lang="de-DE" dirty="0"/>
          </a:p>
        </p:txBody>
      </p:sp>
      <p:sp>
        <p:nvSpPr>
          <p:cNvPr id="3" name="Inhaltsplatzhalter 2"/>
          <p:cNvSpPr>
            <a:spLocks noGrp="1"/>
          </p:cNvSpPr>
          <p:nvPr>
            <p:ph idx="1"/>
          </p:nvPr>
        </p:nvSpPr>
        <p:spPr>
          <a:xfrm>
            <a:off x="787063" y="1590261"/>
            <a:ext cx="8697417" cy="4610515"/>
          </a:xfrm>
        </p:spPr>
        <p:txBody>
          <a:bodyPr/>
          <a:lstStyle/>
          <a:p>
            <a:endParaRPr lang="de-DE" b="0" dirty="0" smtClean="0"/>
          </a:p>
          <a:p>
            <a:r>
              <a:rPr lang="de-DE" sz="1600" b="0" dirty="0" smtClean="0">
                <a:latin typeface="Arial" panose="020B0604020202020204" pitchFamily="34" charset="0"/>
                <a:cs typeface="Arial" panose="020B0604020202020204" pitchFamily="34" charset="0"/>
              </a:rPr>
              <a:t>Angenommen die fischerei besitzt die Wasserrechte; sie kann diese    z. B. auf einem Wettbewerbsmarkt zum preis von €</a:t>
            </a:r>
            <a:r>
              <a:rPr lang="de-DE" sz="1600" b="0" cap="none" dirty="0" err="1" smtClean="0">
                <a:latin typeface="Arial" panose="020B0604020202020204" pitchFamily="34" charset="0"/>
                <a:cs typeface="Arial" panose="020B0604020202020204" pitchFamily="34" charset="0"/>
              </a:rPr>
              <a:t>p</a:t>
            </a:r>
            <a:r>
              <a:rPr lang="de-DE" sz="1600" b="0" cap="none" baseline="-25000" dirty="0" err="1" smtClean="0">
                <a:latin typeface="Arial" panose="020B0604020202020204" pitchFamily="34" charset="0"/>
                <a:cs typeface="Arial" panose="020B0604020202020204" pitchFamily="34" charset="0"/>
              </a:rPr>
              <a:t>x</a:t>
            </a:r>
            <a:r>
              <a:rPr lang="de-DE" sz="1600" b="0" dirty="0" smtClean="0">
                <a:latin typeface="Arial" panose="020B0604020202020204" pitchFamily="34" charset="0"/>
                <a:cs typeface="Arial" panose="020B0604020202020204" pitchFamily="34" charset="0"/>
              </a:rPr>
              <a:t> verkaufen.</a:t>
            </a:r>
          </a:p>
          <a:p>
            <a:r>
              <a:rPr lang="de-DE" sz="1600" b="0" dirty="0" smtClean="0">
                <a:latin typeface="Arial" panose="020B0604020202020204" pitchFamily="34" charset="0"/>
                <a:cs typeface="Arial" panose="020B0604020202020204" pitchFamily="34" charset="0"/>
              </a:rPr>
              <a:t>Ihre gewinnfunktion lautet dann</a:t>
            </a:r>
          </a:p>
          <a:p>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Gewinnmaximierung ergibt </a:t>
            </a:r>
          </a:p>
          <a:p>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MIT</a:t>
            </a:r>
            <a:br>
              <a:rPr lang="de-DE" sz="1600" b="0" dirty="0" smtClean="0">
                <a:latin typeface="Arial" panose="020B0604020202020204" pitchFamily="34" charset="0"/>
                <a:cs typeface="Arial" panose="020B0604020202020204" pitchFamily="34" charset="0"/>
              </a:rPr>
            </a:b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20</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6" name="Objekt 5"/>
          <p:cNvGraphicFramePr>
            <a:graphicFrameLocks/>
          </p:cNvGraphicFramePr>
          <p:nvPr>
            <p:extLst>
              <p:ext uri="{D42A27DB-BD31-4B8C-83A1-F6EECF244321}">
                <p14:modId xmlns:p14="http://schemas.microsoft.com/office/powerpoint/2010/main" val="418134029"/>
              </p:ext>
            </p:extLst>
          </p:nvPr>
        </p:nvGraphicFramePr>
        <p:xfrm>
          <a:off x="2358887" y="3246783"/>
          <a:ext cx="3763617" cy="344556"/>
        </p:xfrm>
        <a:graphic>
          <a:graphicData uri="http://schemas.openxmlformats.org/presentationml/2006/ole">
            <mc:AlternateContent xmlns:mc="http://schemas.openxmlformats.org/markup-compatibility/2006">
              <mc:Choice xmlns:v="urn:schemas-microsoft-com:vml" Requires="v">
                <p:oleObj spid="_x0000_s5221" name="Formel" r:id="rId3" imgW="5229292" imgH="590696" progId="Equation.3">
                  <p:embed/>
                </p:oleObj>
              </mc:Choice>
              <mc:Fallback>
                <p:oleObj name="Formel" r:id="rId3" imgW="5229292" imgH="590696" progId="Equation.3">
                  <p:embed/>
                  <p:pic>
                    <p:nvPicPr>
                      <p:cNvPr id="0" name="Object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58887" y="3246783"/>
                        <a:ext cx="3763617" cy="344556"/>
                      </a:xfrm>
                      <a:prstGeom prst="rect">
                        <a:avLst/>
                      </a:prstGeom>
                      <a:noFill/>
                      <a:ln>
                        <a:noFill/>
                      </a:ln>
                      <a:effectLst/>
                    </p:spPr>
                  </p:pic>
                </p:oleObj>
              </mc:Fallback>
            </mc:AlternateContent>
          </a:graphicData>
        </a:graphic>
      </p:graphicFrame>
      <p:graphicFrame>
        <p:nvGraphicFramePr>
          <p:cNvPr id="7" name="Objekt 6"/>
          <p:cNvGraphicFramePr>
            <a:graphicFrameLocks/>
          </p:cNvGraphicFramePr>
          <p:nvPr>
            <p:extLst>
              <p:ext uri="{D42A27DB-BD31-4B8C-83A1-F6EECF244321}">
                <p14:modId xmlns:p14="http://schemas.microsoft.com/office/powerpoint/2010/main" val="1812343315"/>
              </p:ext>
            </p:extLst>
          </p:nvPr>
        </p:nvGraphicFramePr>
        <p:xfrm>
          <a:off x="1484242" y="4452730"/>
          <a:ext cx="2638219" cy="1139688"/>
        </p:xfrm>
        <a:graphic>
          <a:graphicData uri="http://schemas.openxmlformats.org/presentationml/2006/ole">
            <mc:AlternateContent xmlns:mc="http://schemas.openxmlformats.org/markup-compatibility/2006">
              <mc:Choice xmlns:v="urn:schemas-microsoft-com:vml" Requires="v">
                <p:oleObj spid="_x0000_s5222" name="Formel" r:id="rId5" imgW="3781313" imgH="2038403" progId="Equation.3">
                  <p:embed/>
                </p:oleObj>
              </mc:Choice>
              <mc:Fallback>
                <p:oleObj name="Formel" r:id="rId5" imgW="3781313" imgH="2038403" progId="Equation.3">
                  <p:embed/>
                  <p:pic>
                    <p:nvPicPr>
                      <p:cNvPr id="0" name="Object 2"/>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84242" y="4452730"/>
                        <a:ext cx="2638219" cy="1139688"/>
                      </a:xfrm>
                      <a:prstGeom prst="rect">
                        <a:avLst/>
                      </a:prstGeom>
                      <a:noFill/>
                      <a:ln>
                        <a:noFill/>
                      </a:ln>
                      <a:effectLst/>
                    </p:spPr>
                  </p:pic>
                </p:oleObj>
              </mc:Fallback>
            </mc:AlternateContent>
          </a:graphicData>
        </a:graphic>
      </p:graphicFrame>
      <p:graphicFrame>
        <p:nvGraphicFramePr>
          <p:cNvPr id="8" name="Objekt 7"/>
          <p:cNvGraphicFramePr>
            <a:graphicFrameLocks/>
          </p:cNvGraphicFramePr>
          <p:nvPr>
            <p:extLst>
              <p:ext uri="{D42A27DB-BD31-4B8C-83A1-F6EECF244321}">
                <p14:modId xmlns:p14="http://schemas.microsoft.com/office/powerpoint/2010/main" val="3051823584"/>
              </p:ext>
            </p:extLst>
          </p:nvPr>
        </p:nvGraphicFramePr>
        <p:xfrm>
          <a:off x="5565914" y="4719431"/>
          <a:ext cx="1855304" cy="621196"/>
        </p:xfrm>
        <a:graphic>
          <a:graphicData uri="http://schemas.openxmlformats.org/presentationml/2006/ole">
            <mc:AlternateContent xmlns:mc="http://schemas.openxmlformats.org/markup-compatibility/2006">
              <mc:Choice xmlns:v="urn:schemas-microsoft-com:vml" Requires="v">
                <p:oleObj spid="_x0000_s5223" name="Formel" r:id="rId7" imgW="2638492" imgH="952354" progId="Equation.3">
                  <p:embed/>
                </p:oleObj>
              </mc:Choice>
              <mc:Fallback>
                <p:oleObj name="Formel" r:id="rId7" imgW="2638492" imgH="952354" progId="Equation.3">
                  <p:embed/>
                  <p:pic>
                    <p:nvPicPr>
                      <p:cNvPr id="0" name="Object 4"/>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65914" y="4719431"/>
                        <a:ext cx="1855304" cy="621196"/>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38679325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1645" y="1265813"/>
            <a:ext cx="8971722" cy="357655"/>
          </a:xfrm>
        </p:spPr>
        <p:txBody>
          <a:bodyPr/>
          <a:lstStyle/>
          <a:p>
            <a:r>
              <a:rPr lang="de-DE" dirty="0"/>
              <a:t>Coase und externe effekte in der produktion: </a:t>
            </a:r>
            <a:r>
              <a:rPr lang="de-DE" dirty="0" smtClean="0"/>
              <a:t>DER STAHLERZEUGER</a:t>
            </a:r>
            <a:endParaRPr lang="de-DE" dirty="0"/>
          </a:p>
        </p:txBody>
      </p:sp>
      <p:sp>
        <p:nvSpPr>
          <p:cNvPr id="3" name="Inhaltsplatzhalter 2"/>
          <p:cNvSpPr>
            <a:spLocks noGrp="1"/>
          </p:cNvSpPr>
          <p:nvPr>
            <p:ph idx="1"/>
          </p:nvPr>
        </p:nvSpPr>
        <p:spPr>
          <a:xfrm>
            <a:off x="787063" y="1908313"/>
            <a:ext cx="8697417" cy="4292463"/>
          </a:xfrm>
        </p:spPr>
        <p:txBody>
          <a:bodyPr/>
          <a:lstStyle/>
          <a:p>
            <a:endParaRPr lang="de-DE" b="0" dirty="0" smtClean="0"/>
          </a:p>
          <a:p>
            <a:r>
              <a:rPr lang="de-DE" sz="1600" b="0" dirty="0" smtClean="0">
                <a:latin typeface="Arial" panose="020B0604020202020204" pitchFamily="34" charset="0"/>
                <a:cs typeface="Arial" panose="020B0604020202020204" pitchFamily="34" charset="0"/>
              </a:rPr>
              <a:t>DER STAHLERZEUGER MUSS DAS RECHT ZUR VERSCHMUTZUNG KAUFEN:</a:t>
            </a:r>
          </a:p>
          <a:p>
            <a:endParaRPr lang="de-DE" sz="1600" b="0" dirty="0" smtClean="0">
              <a:latin typeface="Arial" panose="020B0604020202020204" pitchFamily="34" charset="0"/>
              <a:cs typeface="Arial" panose="020B0604020202020204" pitchFamily="34" charset="0"/>
            </a:endParaRPr>
          </a:p>
          <a:p>
            <a:r>
              <a:rPr lang="de-DE" sz="1600" b="0" dirty="0" smtClean="0">
                <a:latin typeface="Arial" panose="020B0604020202020204" pitchFamily="34" charset="0"/>
                <a:cs typeface="Arial" panose="020B0604020202020204" pitchFamily="34" charset="0"/>
              </a:rPr>
              <a:t>GEWINNMAXIMIERUNG ERGIBT</a:t>
            </a:r>
          </a:p>
          <a:p>
            <a:endParaRPr lang="de-DE" sz="1600" b="0" dirty="0" smtClean="0">
              <a:latin typeface="Arial" panose="020B0604020202020204" pitchFamily="34" charset="0"/>
              <a:cs typeface="Arial" panose="020B0604020202020204" pitchFamily="34" charset="0"/>
            </a:endParaRPr>
          </a:p>
          <a:p>
            <a:r>
              <a:rPr lang="de-DE" sz="1600" b="0" dirty="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			            MIT</a:t>
            </a: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21</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8" name="Objekt 7"/>
          <p:cNvGraphicFramePr>
            <a:graphicFrameLocks/>
          </p:cNvGraphicFramePr>
          <p:nvPr>
            <p:extLst>
              <p:ext uri="{D42A27DB-BD31-4B8C-83A1-F6EECF244321}">
                <p14:modId xmlns:p14="http://schemas.microsoft.com/office/powerpoint/2010/main" val="3689478234"/>
              </p:ext>
            </p:extLst>
          </p:nvPr>
        </p:nvGraphicFramePr>
        <p:xfrm>
          <a:off x="2531164" y="2835965"/>
          <a:ext cx="4108175" cy="344557"/>
        </p:xfrm>
        <a:graphic>
          <a:graphicData uri="http://schemas.openxmlformats.org/presentationml/2006/ole">
            <mc:AlternateContent xmlns:mc="http://schemas.openxmlformats.org/markup-compatibility/2006">
              <mc:Choice xmlns:v="urn:schemas-microsoft-com:vml" Requires="v">
                <p:oleObj spid="_x0000_s6245" name="Formel" r:id="rId3" imgW="5991292" imgH="590696" progId="Equation.3">
                  <p:embed/>
                </p:oleObj>
              </mc:Choice>
              <mc:Fallback>
                <p:oleObj name="Formel" r:id="rId3" imgW="5991292" imgH="590696" progId="Equation.3">
                  <p:embed/>
                  <p:pic>
                    <p:nvPicPr>
                      <p:cNvPr id="0" name="Object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31164" y="2835965"/>
                        <a:ext cx="4108175" cy="344557"/>
                      </a:xfrm>
                      <a:prstGeom prst="rect">
                        <a:avLst/>
                      </a:prstGeom>
                      <a:noFill/>
                      <a:ln>
                        <a:noFill/>
                      </a:ln>
                      <a:effectLst/>
                    </p:spPr>
                  </p:pic>
                </p:oleObj>
              </mc:Fallback>
            </mc:AlternateContent>
          </a:graphicData>
        </a:graphic>
      </p:graphicFrame>
      <p:graphicFrame>
        <p:nvGraphicFramePr>
          <p:cNvPr id="9" name="Objekt 8"/>
          <p:cNvGraphicFramePr>
            <a:graphicFrameLocks/>
          </p:cNvGraphicFramePr>
          <p:nvPr>
            <p:extLst>
              <p:ext uri="{D42A27DB-BD31-4B8C-83A1-F6EECF244321}">
                <p14:modId xmlns:p14="http://schemas.microsoft.com/office/powerpoint/2010/main" val="2085422483"/>
              </p:ext>
            </p:extLst>
          </p:nvPr>
        </p:nvGraphicFramePr>
        <p:xfrm>
          <a:off x="1669774" y="3975652"/>
          <a:ext cx="2764389" cy="1179443"/>
        </p:xfrm>
        <a:graphic>
          <a:graphicData uri="http://schemas.openxmlformats.org/presentationml/2006/ole">
            <mc:AlternateContent xmlns:mc="http://schemas.openxmlformats.org/markup-compatibility/2006">
              <mc:Choice xmlns:v="urn:schemas-microsoft-com:vml" Requires="v">
                <p:oleObj spid="_x0000_s6246" name="Formel" r:id="rId5" imgW="4314892" imgH="2038403" progId="Equation.3">
                  <p:embed/>
                </p:oleObj>
              </mc:Choice>
              <mc:Fallback>
                <p:oleObj name="Formel" r:id="rId5" imgW="4314892" imgH="2038403" progId="Equation.3">
                  <p:embed/>
                  <p:pic>
                    <p:nvPicPr>
                      <p:cNvPr id="0" name="Object 2"/>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69774" y="3975652"/>
                        <a:ext cx="2764389" cy="1179443"/>
                      </a:xfrm>
                      <a:prstGeom prst="rect">
                        <a:avLst/>
                      </a:prstGeom>
                      <a:noFill/>
                      <a:ln>
                        <a:noFill/>
                      </a:ln>
                      <a:effectLst/>
                    </p:spPr>
                  </p:pic>
                </p:oleObj>
              </mc:Fallback>
            </mc:AlternateContent>
          </a:graphicData>
        </a:graphic>
      </p:graphicFrame>
      <p:graphicFrame>
        <p:nvGraphicFramePr>
          <p:cNvPr id="10" name="Objekt 9"/>
          <p:cNvGraphicFramePr>
            <a:graphicFrameLocks/>
          </p:cNvGraphicFramePr>
          <p:nvPr>
            <p:extLst>
              <p:ext uri="{D42A27DB-BD31-4B8C-83A1-F6EECF244321}">
                <p14:modId xmlns:p14="http://schemas.microsoft.com/office/powerpoint/2010/main" val="2243965971"/>
              </p:ext>
            </p:extLst>
          </p:nvPr>
        </p:nvGraphicFramePr>
        <p:xfrm>
          <a:off x="6612834" y="4156904"/>
          <a:ext cx="1537253" cy="971688"/>
        </p:xfrm>
        <a:graphic>
          <a:graphicData uri="http://schemas.openxmlformats.org/presentationml/2006/ole">
            <mc:AlternateContent xmlns:mc="http://schemas.openxmlformats.org/markup-compatibility/2006">
              <mc:Choice xmlns:v="urn:schemas-microsoft-com:vml" Requires="v">
                <p:oleObj spid="_x0000_s6247" name="Formel" r:id="rId7" imgW="2324010" imgH="1867073" progId="Equation.3">
                  <p:embed/>
                </p:oleObj>
              </mc:Choice>
              <mc:Fallback>
                <p:oleObj name="Formel" r:id="rId7" imgW="2324010" imgH="1867073" progId="Equation.3">
                  <p:embed/>
                  <p:pic>
                    <p:nvPicPr>
                      <p:cNvPr id="0" name="Object 4"/>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12834" y="4156904"/>
                        <a:ext cx="1537253" cy="971688"/>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28422534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6819" y="645670"/>
            <a:ext cx="8695857" cy="497205"/>
          </a:xfrm>
        </p:spPr>
        <p:txBody>
          <a:bodyPr/>
          <a:lstStyle/>
          <a:p>
            <a:r>
              <a:rPr lang="de-DE" dirty="0"/>
              <a:t>Coase und externe effekte in der produktion: DER </a:t>
            </a:r>
            <a:r>
              <a:rPr lang="de-DE" dirty="0" smtClean="0"/>
              <a:t>MARKT FÜR VERSCHMUTZUNGSRECHTE</a:t>
            </a:r>
            <a:endParaRPr lang="de-DE" dirty="0"/>
          </a:p>
        </p:txBody>
      </p:sp>
      <p:sp>
        <p:nvSpPr>
          <p:cNvPr id="3" name="Inhaltsplatzhalter 2"/>
          <p:cNvSpPr>
            <a:spLocks noGrp="1"/>
          </p:cNvSpPr>
          <p:nvPr>
            <p:ph idx="1"/>
          </p:nvPr>
        </p:nvSpPr>
        <p:spPr>
          <a:xfrm>
            <a:off x="826819" y="1523999"/>
            <a:ext cx="8697417" cy="4797287"/>
          </a:xfrm>
        </p:spPr>
        <p:txBody>
          <a:bodyPr/>
          <a:lstStyle/>
          <a:p>
            <a:r>
              <a:rPr lang="de-DE" sz="1600" b="0" dirty="0" smtClean="0">
                <a:latin typeface="Arial" panose="020B0604020202020204" pitchFamily="34" charset="0"/>
                <a:cs typeface="Arial" panose="020B0604020202020204" pitchFamily="34" charset="0"/>
              </a:rPr>
              <a:t>AUF EINEM WETTBEWERBSMARKT MUSS SICH DER PREIS FÜR VERSCHMUTZUNGSRECHTE SO ANPASSEN, DASS DER MARKT GERÄUMT WIRD;  D. H. IM GLEICHGWICHT MUSS GELTEN: </a:t>
            </a:r>
          </a:p>
          <a:p>
            <a:r>
              <a:rPr lang="de-DE" sz="1600" b="0" dirty="0">
                <a:latin typeface="Arial" panose="020B0604020202020204" pitchFamily="34" charset="0"/>
                <a:cs typeface="Arial" panose="020B0604020202020204" pitchFamily="34" charset="0"/>
              </a:rPr>
              <a:t/>
            </a:r>
            <a:br>
              <a:rPr lang="de-DE" sz="1600" b="0" dirty="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DAS ERGIBT DEN MARKT RÄUMENDEN PREIS </a:t>
            </a:r>
          </a:p>
          <a:p>
            <a:r>
              <a:rPr lang="de-DE" sz="1600" b="0" dirty="0">
                <a:latin typeface="Arial" panose="020B0604020202020204" pitchFamily="34" charset="0"/>
                <a:cs typeface="Arial" panose="020B0604020202020204" pitchFamily="34" charset="0"/>
              </a:rPr>
              <a:t/>
            </a:r>
            <a:br>
              <a:rPr lang="de-DE" sz="1600" b="0" dirty="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UND DIE GLEICHGEWICHTSMENGE AN VERSCHMUTZUNGSRECHTEN </a:t>
            </a:r>
          </a:p>
          <a:p>
            <a:r>
              <a:rPr lang="de-DE" sz="1600" b="0" dirty="0">
                <a:latin typeface="Arial" panose="020B0604020202020204" pitchFamily="34" charset="0"/>
                <a:cs typeface="Arial" panose="020B0604020202020204" pitchFamily="34" charset="0"/>
              </a:rPr>
              <a:t/>
            </a:r>
            <a:br>
              <a:rPr lang="de-DE" sz="1600" b="0" dirty="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FÜR DIE GEGEBENEN PREISE VON STAHL, </a:t>
            </a:r>
            <a:r>
              <a:rPr lang="de-DE" sz="1600" b="0" cap="none" dirty="0" err="1" smtClean="0">
                <a:latin typeface="Arial" panose="020B0604020202020204" pitchFamily="34" charset="0"/>
                <a:cs typeface="Arial" panose="020B0604020202020204" pitchFamily="34" charset="0"/>
              </a:rPr>
              <a:t>p</a:t>
            </a:r>
            <a:r>
              <a:rPr lang="de-DE" sz="1600" b="0" cap="none" baseline="-25000" dirty="0" err="1" smtClean="0">
                <a:latin typeface="Arial" panose="020B0604020202020204" pitchFamily="34" charset="0"/>
                <a:cs typeface="Arial" panose="020B0604020202020204" pitchFamily="34" charset="0"/>
              </a:rPr>
              <a:t>s</a:t>
            </a:r>
            <a:r>
              <a:rPr lang="de-DE" sz="1600" b="0" dirty="0" smtClean="0">
                <a:latin typeface="Arial" panose="020B0604020202020204" pitchFamily="34" charset="0"/>
                <a:cs typeface="Arial" panose="020B0604020202020204" pitchFamily="34" charset="0"/>
              </a:rPr>
              <a:t> = 12, UND FISCH, </a:t>
            </a:r>
            <a:r>
              <a:rPr lang="de-DE" sz="1600" b="0" cap="none" dirty="0" err="1" smtClean="0">
                <a:latin typeface="Arial" panose="020B0604020202020204" pitchFamily="34" charset="0"/>
                <a:cs typeface="Arial" panose="020B0604020202020204" pitchFamily="34" charset="0"/>
              </a:rPr>
              <a:t>p</a:t>
            </a:r>
            <a:r>
              <a:rPr lang="de-DE" sz="1600" b="0" cap="none" baseline="-25000" dirty="0" err="1" smtClean="0">
                <a:latin typeface="Arial" panose="020B0604020202020204" pitchFamily="34" charset="0"/>
                <a:cs typeface="Arial" panose="020B0604020202020204" pitchFamily="34" charset="0"/>
              </a:rPr>
              <a:t>f</a:t>
            </a:r>
            <a:r>
              <a:rPr lang="de-DE" sz="1600" b="0" dirty="0" smtClean="0">
                <a:latin typeface="Arial" panose="020B0604020202020204" pitchFamily="34" charset="0"/>
                <a:cs typeface="Arial" panose="020B0604020202020204" pitchFamily="34" charset="0"/>
              </a:rPr>
              <a:t> = 10, ERHALTEN WIR ALS EFFIZIENTES ERGEBNIS WIEDER</a:t>
            </a:r>
          </a:p>
          <a:p>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WÜRDE DER STAHLERZEUGER DIE WASSERRECHTE BESITZEN, BLIEBE DAS ERGEBNIS GLEICH, NUR MUSS IN DIESEM FALL DIE FISCHEREI AN DEN STAHLERZEUGER ZAHLEN.</a:t>
            </a:r>
          </a:p>
        </p:txBody>
      </p:sp>
      <p:sp>
        <p:nvSpPr>
          <p:cNvPr id="4" name="Foliennummernplatzhalter 3"/>
          <p:cNvSpPr>
            <a:spLocks noGrp="1"/>
          </p:cNvSpPr>
          <p:nvPr>
            <p:ph type="sldNum" sz="quarter" idx="12"/>
          </p:nvPr>
        </p:nvSpPr>
        <p:spPr/>
        <p:txBody>
          <a:bodyPr/>
          <a:lstStyle/>
          <a:p>
            <a:fld id="{B03C7EDE-C1C1-4A17-8A67-66AA4FFFB732}" type="slidenum">
              <a:rPr lang="de-DE" smtClean="0"/>
              <a:pPr/>
              <a:t>22</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6" name="Objekt 5"/>
          <p:cNvGraphicFramePr>
            <a:graphicFrameLocks/>
          </p:cNvGraphicFramePr>
          <p:nvPr>
            <p:extLst>
              <p:ext uri="{D42A27DB-BD31-4B8C-83A1-F6EECF244321}">
                <p14:modId xmlns:p14="http://schemas.microsoft.com/office/powerpoint/2010/main" val="4048418887"/>
              </p:ext>
            </p:extLst>
          </p:nvPr>
        </p:nvGraphicFramePr>
        <p:xfrm>
          <a:off x="2531166" y="2279374"/>
          <a:ext cx="3750365" cy="463826"/>
        </p:xfrm>
        <a:graphic>
          <a:graphicData uri="http://schemas.openxmlformats.org/presentationml/2006/ole">
            <mc:AlternateContent xmlns:mc="http://schemas.openxmlformats.org/markup-compatibility/2006">
              <mc:Choice xmlns:v="urn:schemas-microsoft-com:vml" Requires="v">
                <p:oleObj spid="_x0000_s7306" name="Formel" r:id="rId3" imgW="5257979" imgH="914360" progId="Equation.3">
                  <p:embed/>
                </p:oleObj>
              </mc:Choice>
              <mc:Fallback>
                <p:oleObj name="Formel" r:id="rId3" imgW="5257979" imgH="914360" progId="Equation.3">
                  <p:embed/>
                  <p:pic>
                    <p:nvPicPr>
                      <p:cNvPr id="0" name="Object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31166" y="2279374"/>
                        <a:ext cx="3750365" cy="463826"/>
                      </a:xfrm>
                      <a:prstGeom prst="rect">
                        <a:avLst/>
                      </a:prstGeom>
                      <a:noFill/>
                      <a:ln>
                        <a:noFill/>
                      </a:ln>
                      <a:effectLst/>
                    </p:spPr>
                  </p:pic>
                </p:oleObj>
              </mc:Fallback>
            </mc:AlternateContent>
          </a:graphicData>
        </a:graphic>
      </p:graphicFrame>
      <p:graphicFrame>
        <p:nvGraphicFramePr>
          <p:cNvPr id="7" name="Objekt 6"/>
          <p:cNvGraphicFramePr>
            <a:graphicFrameLocks/>
          </p:cNvGraphicFramePr>
          <p:nvPr>
            <p:extLst>
              <p:ext uri="{D42A27DB-BD31-4B8C-83A1-F6EECF244321}">
                <p14:modId xmlns:p14="http://schemas.microsoft.com/office/powerpoint/2010/main" val="2323236765"/>
              </p:ext>
            </p:extLst>
          </p:nvPr>
        </p:nvGraphicFramePr>
        <p:xfrm>
          <a:off x="3485321" y="3008243"/>
          <a:ext cx="1470992" cy="516835"/>
        </p:xfrm>
        <a:graphic>
          <a:graphicData uri="http://schemas.openxmlformats.org/presentationml/2006/ole">
            <mc:AlternateContent xmlns:mc="http://schemas.openxmlformats.org/markup-compatibility/2006">
              <mc:Choice xmlns:v="urn:schemas-microsoft-com:vml" Requires="v">
                <p:oleObj spid="_x0000_s7307" name="Formel" r:id="rId5" imgW="2143282" imgH="914360" progId="Equation.3">
                  <p:embed/>
                </p:oleObj>
              </mc:Choice>
              <mc:Fallback>
                <p:oleObj name="Formel" r:id="rId5" imgW="2143282" imgH="914360" progId="Equation.3">
                  <p:embed/>
                  <p:pic>
                    <p:nvPicPr>
                      <p:cNvPr id="0" name="Object 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85321" y="3008243"/>
                        <a:ext cx="1470992" cy="516835"/>
                      </a:xfrm>
                      <a:prstGeom prst="rect">
                        <a:avLst/>
                      </a:prstGeom>
                      <a:noFill/>
                      <a:ln>
                        <a:noFill/>
                      </a:ln>
                      <a:effectLst/>
                    </p:spPr>
                  </p:pic>
                </p:oleObj>
              </mc:Fallback>
            </mc:AlternateContent>
          </a:graphicData>
        </a:graphic>
      </p:graphicFrame>
      <p:graphicFrame>
        <p:nvGraphicFramePr>
          <p:cNvPr id="8" name="Objekt 7"/>
          <p:cNvGraphicFramePr>
            <a:graphicFrameLocks/>
          </p:cNvGraphicFramePr>
          <p:nvPr>
            <p:extLst>
              <p:ext uri="{D42A27DB-BD31-4B8C-83A1-F6EECF244321}">
                <p14:modId xmlns:p14="http://schemas.microsoft.com/office/powerpoint/2010/main" val="2371552062"/>
              </p:ext>
            </p:extLst>
          </p:nvPr>
        </p:nvGraphicFramePr>
        <p:xfrm>
          <a:off x="3313045" y="3771419"/>
          <a:ext cx="2385391" cy="509034"/>
        </p:xfrm>
        <a:graphic>
          <a:graphicData uri="http://schemas.openxmlformats.org/presentationml/2006/ole">
            <mc:AlternateContent xmlns:mc="http://schemas.openxmlformats.org/markup-compatibility/2006">
              <mc:Choice xmlns:v="urn:schemas-microsoft-com:vml" Requires="v">
                <p:oleObj spid="_x0000_s7308" name="Formel" r:id="rId7" imgW="3543210" imgH="914360" progId="Equation.3">
                  <p:embed/>
                </p:oleObj>
              </mc:Choice>
              <mc:Fallback>
                <p:oleObj name="Formel" r:id="rId7" imgW="3543210" imgH="914360" progId="Equation.3">
                  <p:embed/>
                  <p:pic>
                    <p:nvPicPr>
                      <p:cNvPr id="0" name="Object 4"/>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13045" y="3771419"/>
                        <a:ext cx="2385391" cy="509034"/>
                      </a:xfrm>
                      <a:prstGeom prst="rect">
                        <a:avLst/>
                      </a:prstGeom>
                      <a:noFill/>
                      <a:ln>
                        <a:noFill/>
                      </a:ln>
                      <a:effectLst/>
                    </p:spPr>
                  </p:pic>
                </p:oleObj>
              </mc:Fallback>
            </mc:AlternateContent>
          </a:graphicData>
        </a:graphic>
      </p:graphicFrame>
      <p:graphicFrame>
        <p:nvGraphicFramePr>
          <p:cNvPr id="9" name="Objekt 8"/>
          <p:cNvGraphicFramePr>
            <a:graphicFrameLocks/>
          </p:cNvGraphicFramePr>
          <p:nvPr>
            <p:extLst>
              <p:ext uri="{D42A27DB-BD31-4B8C-83A1-F6EECF244321}">
                <p14:modId xmlns:p14="http://schemas.microsoft.com/office/powerpoint/2010/main" val="2579009085"/>
              </p:ext>
            </p:extLst>
          </p:nvPr>
        </p:nvGraphicFramePr>
        <p:xfrm>
          <a:off x="2531165" y="4903304"/>
          <a:ext cx="4055166" cy="318053"/>
        </p:xfrm>
        <a:graphic>
          <a:graphicData uri="http://schemas.openxmlformats.org/presentationml/2006/ole">
            <mc:AlternateContent xmlns:mc="http://schemas.openxmlformats.org/markup-compatibility/2006">
              <mc:Choice xmlns:v="urn:schemas-microsoft-com:vml" Requires="v">
                <p:oleObj spid="_x0000_s7309" name="Formel" r:id="rId9" imgW="6334103" imgH="438004" progId="Equation.3">
                  <p:embed/>
                </p:oleObj>
              </mc:Choice>
              <mc:Fallback>
                <p:oleObj name="Formel" r:id="rId9" imgW="6334103" imgH="438004" progId="Equation.3">
                  <p:embed/>
                  <p:pic>
                    <p:nvPicPr>
                      <p:cNvPr id="0" name="Object 4"/>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31165" y="4903304"/>
                        <a:ext cx="4055166" cy="318053"/>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5088560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7842" y="1012397"/>
            <a:ext cx="8695857" cy="304647"/>
          </a:xfrm>
        </p:spPr>
        <p:txBody>
          <a:bodyPr/>
          <a:lstStyle/>
          <a:p>
            <a:r>
              <a:rPr lang="de-DE" dirty="0" smtClean="0"/>
              <a:t>DIE TRAGÖDIE DER ALLMENDE </a:t>
            </a:r>
            <a:endParaRPr lang="de-DE" dirty="0"/>
          </a:p>
        </p:txBody>
      </p:sp>
      <p:sp>
        <p:nvSpPr>
          <p:cNvPr id="3" name="Inhaltsplatzhalter 2"/>
          <p:cNvSpPr>
            <a:spLocks noGrp="1"/>
          </p:cNvSpPr>
          <p:nvPr>
            <p:ph idx="1"/>
          </p:nvPr>
        </p:nvSpPr>
        <p:spPr>
          <a:xfrm>
            <a:off x="787063" y="1364974"/>
            <a:ext cx="8697417" cy="4784035"/>
          </a:xfrm>
        </p:spPr>
        <p:txBody>
          <a:bodyPr/>
          <a:lstStyle/>
          <a:p>
            <a:r>
              <a:rPr lang="de-DE" b="0" dirty="0"/>
              <a:t/>
            </a:r>
            <a:br>
              <a:rPr lang="de-DE" b="0" dirty="0"/>
            </a:br>
            <a:r>
              <a:rPr lang="de-DE" b="0" dirty="0" smtClean="0"/>
              <a:t/>
            </a:r>
            <a:br>
              <a:rPr lang="de-DE" b="0" dirty="0" smtClean="0"/>
            </a:br>
            <a:r>
              <a:rPr lang="de-DE" sz="1600" b="0" dirty="0" smtClean="0">
                <a:latin typeface="Arial" panose="020B0604020202020204" pitchFamily="34" charset="0"/>
                <a:cs typeface="Arial" panose="020B0604020202020204" pitchFamily="34" charset="0"/>
              </a:rPr>
              <a:t>DIE WIESE IN EINEM DORF SEI IM GEMEINBESITZ ALLER DORFBEWOHNER. DIE DORFBEWOHNER WEIDEN IHRE KÜHE AUF DIESER WIESE.</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WENN </a:t>
            </a:r>
            <a:r>
              <a:rPr lang="de-DE" sz="1600" b="0" cap="none" dirty="0" smtClean="0">
                <a:latin typeface="Arial" panose="020B0604020202020204" pitchFamily="34" charset="0"/>
                <a:cs typeface="Arial" panose="020B0604020202020204" pitchFamily="34" charset="0"/>
              </a:rPr>
              <a:t>c</a:t>
            </a:r>
            <a:r>
              <a:rPr lang="de-DE" sz="1600" b="0" dirty="0" smtClean="0">
                <a:latin typeface="Arial" panose="020B0604020202020204" pitchFamily="34" charset="0"/>
                <a:cs typeface="Arial" panose="020B0604020202020204" pitchFamily="34" charset="0"/>
              </a:rPr>
              <a:t> KÜHE GEWEIDET WERDEN, IST DIE MILCHPRODUKTION </a:t>
            </a:r>
            <a:r>
              <a:rPr lang="de-DE" sz="1600" b="0" cap="none" dirty="0" smtClean="0">
                <a:latin typeface="Arial" panose="020B0604020202020204" pitchFamily="34" charset="0"/>
                <a:cs typeface="Arial" panose="020B0604020202020204" pitchFamily="34" charset="0"/>
              </a:rPr>
              <a:t>f(c)</a:t>
            </a:r>
            <a:r>
              <a:rPr lang="de-DE" sz="1600" b="0" dirty="0" smtClean="0">
                <a:latin typeface="Arial" panose="020B0604020202020204" pitchFamily="34" charset="0"/>
                <a:cs typeface="Arial" panose="020B0604020202020204" pitchFamily="34" charset="0"/>
              </a:rPr>
              <a:t> MIT </a:t>
            </a:r>
            <a:r>
              <a:rPr lang="de-DE" sz="1600" b="0" cap="none" dirty="0" smtClean="0">
                <a:latin typeface="Arial" panose="020B0604020202020204" pitchFamily="34" charset="0"/>
                <a:cs typeface="Arial" panose="020B0604020202020204" pitchFamily="34" charset="0"/>
              </a:rPr>
              <a:t>f</a:t>
            </a:r>
            <a:r>
              <a:rPr lang="de-DE" sz="1600" b="0" dirty="0" smtClean="0">
                <a:latin typeface="Arial" panose="020B0604020202020204" pitchFamily="34" charset="0"/>
                <a:cs typeface="Arial" panose="020B0604020202020204" pitchFamily="34" charset="0"/>
              </a:rPr>
              <a:t>‘ &gt; 0 UND </a:t>
            </a:r>
            <a:r>
              <a:rPr lang="de-DE" sz="1600" b="0" cap="none" dirty="0" smtClean="0">
                <a:latin typeface="Arial" panose="020B0604020202020204" pitchFamily="34" charset="0"/>
                <a:cs typeface="Arial" panose="020B0604020202020204" pitchFamily="34" charset="0"/>
              </a:rPr>
              <a:t>f</a:t>
            </a:r>
            <a:r>
              <a:rPr lang="de-DE" sz="1600" b="0" dirty="0" smtClean="0">
                <a:latin typeface="Arial" panose="020B0604020202020204" pitchFamily="34" charset="0"/>
                <a:cs typeface="Arial" panose="020B0604020202020204" pitchFamily="34" charset="0"/>
              </a:rPr>
              <a:t>‘‘ &lt; 0. </a:t>
            </a:r>
          </a:p>
          <a:p>
            <a:r>
              <a:rPr lang="de-DE" sz="1600" b="0" dirty="0" smtClean="0">
                <a:latin typeface="Arial" panose="020B0604020202020204" pitchFamily="34" charset="0"/>
                <a:cs typeface="Arial" panose="020B0604020202020204" pitchFamily="34" charset="0"/>
              </a:rPr>
              <a:t>Das Dorf hat folgende zielfunktion </a:t>
            </a:r>
          </a:p>
          <a:p>
            <a:endParaRPr lang="de-DE" sz="1600" b="0" dirty="0">
              <a:latin typeface="Arial" panose="020B0604020202020204" pitchFamily="34" charset="0"/>
              <a:cs typeface="Arial" panose="020B0604020202020204" pitchFamily="34" charset="0"/>
            </a:endParaRPr>
          </a:p>
          <a:p>
            <a:r>
              <a:rPr lang="de-DE" sz="1600" b="0" dirty="0" smtClean="0">
                <a:latin typeface="Arial" panose="020B0604020202020204" pitchFamily="34" charset="0"/>
                <a:cs typeface="Arial" panose="020B0604020202020204" pitchFamily="34" charset="0"/>
              </a:rPr>
              <a:t>DIE EINKOMMENS (= GEWINN) MAXIMIERENDE ANZAHL AN KÜHEN, </a:t>
            </a:r>
            <a:r>
              <a:rPr lang="de-DE" sz="1600" b="0" cap="none" dirty="0" smtClean="0">
                <a:latin typeface="Arial" panose="020B0604020202020204" pitchFamily="34" charset="0"/>
                <a:cs typeface="Arial" panose="020B0604020202020204" pitchFamily="34" charset="0"/>
              </a:rPr>
              <a:t>c</a:t>
            </a:r>
            <a:r>
              <a:rPr lang="de-DE" sz="1600" b="0" dirty="0" smtClean="0">
                <a:latin typeface="Arial" panose="020B0604020202020204" pitchFamily="34" charset="0"/>
                <a:cs typeface="Arial" panose="020B0604020202020204" pitchFamily="34" charset="0"/>
              </a:rPr>
              <a:t>*, IST GEGEBEN DURCH </a:t>
            </a:r>
          </a:p>
          <a:p>
            <a:r>
              <a:rPr lang="de-DE" sz="1600" b="0" dirty="0" smtClean="0">
                <a:latin typeface="Arial" panose="020B0604020202020204" pitchFamily="34" charset="0"/>
                <a:cs typeface="Arial" panose="020B0604020202020204" pitchFamily="34" charset="0"/>
              </a:rPr>
              <a:t>D. H. DASS ZUSÄTZLICHE KÜHE SO LANGE GEWEIDET WERDEN, BIS DIE GRENZKOSTEN GLEICH DEM GRENZGEWINN DER LETZTEN GEWEIDETEN KUH SIND.</a:t>
            </a: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23</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6" name="Objekt 5"/>
          <p:cNvGraphicFramePr>
            <a:graphicFrameLocks/>
          </p:cNvGraphicFramePr>
          <p:nvPr>
            <p:extLst>
              <p:ext uri="{D42A27DB-BD31-4B8C-83A1-F6EECF244321}">
                <p14:modId xmlns:p14="http://schemas.microsoft.com/office/powerpoint/2010/main" val="2417884884"/>
              </p:ext>
            </p:extLst>
          </p:nvPr>
        </p:nvGraphicFramePr>
        <p:xfrm>
          <a:off x="4200938" y="4646613"/>
          <a:ext cx="1054997" cy="296448"/>
        </p:xfrm>
        <a:graphic>
          <a:graphicData uri="http://schemas.openxmlformats.org/presentationml/2006/ole">
            <mc:AlternateContent xmlns:mc="http://schemas.openxmlformats.org/markup-compatibility/2006">
              <mc:Choice xmlns:v="urn:schemas-microsoft-com:vml" Requires="v">
                <p:oleObj spid="_x0000_s8254" name="Formel" r:id="rId3" imgW="1647713" imgH="438004" progId="Equation.3">
                  <p:embed/>
                </p:oleObj>
              </mc:Choice>
              <mc:Fallback>
                <p:oleObj name="Formel" r:id="rId3" imgW="1647713" imgH="438004" progId="Equation.3">
                  <p:embed/>
                  <p:pic>
                    <p:nvPicPr>
                      <p:cNvPr id="0" name="Object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0938" y="4646613"/>
                        <a:ext cx="1054997" cy="296448"/>
                      </a:xfrm>
                      <a:prstGeom prst="rect">
                        <a:avLst/>
                      </a:prstGeom>
                      <a:noFill/>
                      <a:ln>
                        <a:noFill/>
                      </a:ln>
                      <a:effectLst/>
                    </p:spPr>
                  </p:pic>
                </p:oleObj>
              </mc:Fallback>
            </mc:AlternateContent>
          </a:graphicData>
        </a:graphic>
      </p:graphicFrame>
      <p:graphicFrame>
        <p:nvGraphicFramePr>
          <p:cNvPr id="7" name="Objekt 6"/>
          <p:cNvGraphicFramePr>
            <a:graphicFrameLocks/>
          </p:cNvGraphicFramePr>
          <p:nvPr>
            <p:extLst>
              <p:ext uri="{D42A27DB-BD31-4B8C-83A1-F6EECF244321}">
                <p14:modId xmlns:p14="http://schemas.microsoft.com/office/powerpoint/2010/main" val="2303838938"/>
              </p:ext>
            </p:extLst>
          </p:nvPr>
        </p:nvGraphicFramePr>
        <p:xfrm>
          <a:off x="3366051" y="3750364"/>
          <a:ext cx="2570923" cy="410817"/>
        </p:xfrm>
        <a:graphic>
          <a:graphicData uri="http://schemas.openxmlformats.org/presentationml/2006/ole">
            <mc:AlternateContent xmlns:mc="http://schemas.openxmlformats.org/markup-compatibility/2006">
              <mc:Choice xmlns:v="urn:schemas-microsoft-com:vml" Requires="v">
                <p:oleObj spid="_x0000_s8255" name="Formel" r:id="rId5" imgW="3810000" imgH="695358" progId="Equation.3">
                  <p:embed/>
                </p:oleObj>
              </mc:Choice>
              <mc:Fallback>
                <p:oleObj name="Formel" r:id="rId5" imgW="3810000" imgH="695358" progId="Equation.3">
                  <p:embed/>
                  <p:pic>
                    <p:nvPicPr>
                      <p:cNvPr id="0" name="Object 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66051" y="3750364"/>
                        <a:ext cx="2570923" cy="410817"/>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7432346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32837" y="609753"/>
            <a:ext cx="8695857" cy="304647"/>
          </a:xfrm>
        </p:spPr>
        <p:txBody>
          <a:bodyPr/>
          <a:lstStyle/>
          <a:p>
            <a:r>
              <a:rPr lang="de-DE" dirty="0" smtClean="0"/>
              <a:t>ALLMENDE: DIE OPTIMALE ZAHL AN KÜHEN, grafisch</a:t>
            </a:r>
            <a:endParaRPr lang="de-DE" dirty="0"/>
          </a:p>
        </p:txBody>
      </p:sp>
      <p:sp>
        <p:nvSpPr>
          <p:cNvPr id="3" name="Inhaltsplatzhalter 2"/>
          <p:cNvSpPr>
            <a:spLocks noGrp="1"/>
          </p:cNvSpPr>
          <p:nvPr>
            <p:ph idx="1"/>
          </p:nvPr>
        </p:nvSpPr>
        <p:spPr>
          <a:xfrm>
            <a:off x="787063" y="1245705"/>
            <a:ext cx="8697417" cy="4955072"/>
          </a:xfrm>
        </p:spPr>
        <p:txBody>
          <a:bodyPr/>
          <a:lstStyle/>
          <a:p>
            <a:r>
              <a:rPr lang="de-DE" dirty="0" smtClean="0"/>
              <a:t> </a:t>
            </a:r>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24</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
        <p:nvSpPr>
          <p:cNvPr id="6" name="Line 4"/>
          <p:cNvSpPr>
            <a:spLocks noChangeShapeType="1"/>
          </p:cNvSpPr>
          <p:nvPr/>
        </p:nvSpPr>
        <p:spPr bwMode="auto">
          <a:xfrm>
            <a:off x="1404938" y="5143500"/>
            <a:ext cx="4452937" cy="0"/>
          </a:xfrm>
          <a:prstGeom prst="line">
            <a:avLst/>
          </a:prstGeom>
          <a:noFill/>
          <a:ln w="127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7" name="Line 3"/>
          <p:cNvSpPr>
            <a:spLocks noChangeShapeType="1"/>
          </p:cNvSpPr>
          <p:nvPr/>
        </p:nvSpPr>
        <p:spPr bwMode="auto">
          <a:xfrm>
            <a:off x="1404938" y="1690688"/>
            <a:ext cx="0" cy="3452812"/>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8" name="Line 9"/>
          <p:cNvSpPr>
            <a:spLocks noChangeShapeType="1"/>
          </p:cNvSpPr>
          <p:nvPr/>
        </p:nvSpPr>
        <p:spPr bwMode="auto">
          <a:xfrm flipV="1">
            <a:off x="1411288" y="1438275"/>
            <a:ext cx="4357687" cy="3692525"/>
          </a:xfrm>
          <a:prstGeom prst="line">
            <a:avLst/>
          </a:prstGeom>
          <a:noFill/>
          <a:ln w="25400">
            <a:solidFill>
              <a:srgbClr val="3CF2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algn="ctr" eaLnBrk="0" fontAlgn="base" hangingPunct="0">
              <a:spcBef>
                <a:spcPct val="0"/>
              </a:spcBef>
              <a:spcAft>
                <a:spcPct val="0"/>
              </a:spcAft>
            </a:pPr>
            <a:endParaRPr lang="de-DE" sz="3200" b="1" smtClean="0">
              <a:solidFill>
                <a:srgbClr val="000000"/>
              </a:solidFill>
              <a:latin typeface="Arial" pitchFamily="34" charset="0"/>
              <a:ea typeface="ＭＳ Ｐゴシック" pitchFamily="34" charset="-128"/>
            </a:endParaRPr>
          </a:p>
        </p:txBody>
      </p:sp>
      <p:sp>
        <p:nvSpPr>
          <p:cNvPr id="9" name="Rectangle 6"/>
          <p:cNvSpPr>
            <a:spLocks noChangeArrowheads="1"/>
          </p:cNvSpPr>
          <p:nvPr/>
        </p:nvSpPr>
        <p:spPr bwMode="auto">
          <a:xfrm>
            <a:off x="5694363" y="5208588"/>
            <a:ext cx="299762"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c</a:t>
            </a:r>
          </a:p>
        </p:txBody>
      </p:sp>
      <p:sp>
        <p:nvSpPr>
          <p:cNvPr id="10" name="Arc 5"/>
          <p:cNvSpPr>
            <a:spLocks/>
          </p:cNvSpPr>
          <p:nvPr/>
        </p:nvSpPr>
        <p:spPr bwMode="auto">
          <a:xfrm>
            <a:off x="1412875" y="1997075"/>
            <a:ext cx="4389438" cy="3919538"/>
          </a:xfrm>
          <a:custGeom>
            <a:avLst/>
            <a:gdLst>
              <a:gd name="T0" fmla="*/ 0 w 21180"/>
              <a:gd name="T1" fmla="*/ 2147483647 h 21546"/>
              <a:gd name="T2" fmla="*/ 2147483647 w 21180"/>
              <a:gd name="T3" fmla="*/ 0 h 21546"/>
              <a:gd name="T4" fmla="*/ 2147483647 w 21180"/>
              <a:gd name="T5" fmla="*/ 2147483647 h 21546"/>
              <a:gd name="T6" fmla="*/ 0 60000 65536"/>
              <a:gd name="T7" fmla="*/ 0 60000 65536"/>
              <a:gd name="T8" fmla="*/ 0 60000 65536"/>
              <a:gd name="T9" fmla="*/ 0 w 21180"/>
              <a:gd name="T10" fmla="*/ 0 h 21546"/>
              <a:gd name="T11" fmla="*/ 21180 w 21180"/>
              <a:gd name="T12" fmla="*/ 21546 h 21546"/>
            </a:gdLst>
            <a:ahLst/>
            <a:cxnLst>
              <a:cxn ang="T6">
                <a:pos x="T0" y="T1"/>
              </a:cxn>
              <a:cxn ang="T7">
                <a:pos x="T2" y="T3"/>
              </a:cxn>
              <a:cxn ang="T8">
                <a:pos x="T4" y="T5"/>
              </a:cxn>
            </a:cxnLst>
            <a:rect l="T9" t="T10" r="T11" b="T12"/>
            <a:pathLst>
              <a:path w="21180" h="21546" fill="none" extrusionOk="0">
                <a:moveTo>
                  <a:pt x="0" y="17306"/>
                </a:moveTo>
                <a:cubicBezTo>
                  <a:pt x="1908" y="7773"/>
                  <a:pt x="9950" y="689"/>
                  <a:pt x="19648" y="0"/>
                </a:cubicBezTo>
              </a:path>
              <a:path w="21180" h="21546" stroke="0" extrusionOk="0">
                <a:moveTo>
                  <a:pt x="0" y="17306"/>
                </a:moveTo>
                <a:cubicBezTo>
                  <a:pt x="1908" y="7773"/>
                  <a:pt x="9950" y="689"/>
                  <a:pt x="19648" y="0"/>
                </a:cubicBezTo>
                <a:lnTo>
                  <a:pt x="21180" y="21546"/>
                </a:lnTo>
                <a:lnTo>
                  <a:pt x="0" y="17306"/>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1" name="Rectangle 7"/>
          <p:cNvSpPr>
            <a:spLocks noChangeArrowheads="1"/>
          </p:cNvSpPr>
          <p:nvPr/>
        </p:nvSpPr>
        <p:spPr bwMode="auto">
          <a:xfrm>
            <a:off x="931863" y="1204913"/>
            <a:ext cx="83516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MILCH</a:t>
            </a:r>
          </a:p>
        </p:txBody>
      </p:sp>
      <p:sp>
        <p:nvSpPr>
          <p:cNvPr id="12" name="Line 12"/>
          <p:cNvSpPr>
            <a:spLocks noChangeShapeType="1"/>
          </p:cNvSpPr>
          <p:nvPr/>
        </p:nvSpPr>
        <p:spPr bwMode="auto">
          <a:xfrm flipV="1">
            <a:off x="2162175" y="2533650"/>
            <a:ext cx="1182688" cy="938213"/>
          </a:xfrm>
          <a:prstGeom prst="line">
            <a:avLst/>
          </a:prstGeom>
          <a:noFill/>
          <a:ln w="254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3" name="Rectangle 10"/>
          <p:cNvSpPr>
            <a:spLocks noChangeArrowheads="1"/>
          </p:cNvSpPr>
          <p:nvPr/>
        </p:nvSpPr>
        <p:spPr bwMode="auto">
          <a:xfrm>
            <a:off x="5778500" y="1069975"/>
            <a:ext cx="580287"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2000" b="1" i="0" u="none" strike="noStrike" kern="0" cap="none" spc="0" normalizeH="0" baseline="0" noProof="0" dirty="0" err="1" smtClean="0">
                <a:ln>
                  <a:noFill/>
                </a:ln>
                <a:solidFill>
                  <a:srgbClr val="3CF200"/>
                </a:solidFill>
                <a:effectLst/>
                <a:uLnTx/>
                <a:uFillTx/>
                <a:latin typeface="Arial" pitchFamily="34" charset="0"/>
                <a:ea typeface="ＭＳ Ｐゴシック" pitchFamily="34" charset="-128"/>
              </a:rPr>
              <a:t>p</a:t>
            </a:r>
            <a:r>
              <a:rPr kumimoji="0" lang="en-US" altLang="de-DE" sz="2000" b="1" i="0" u="none" strike="noStrike" kern="0" cap="none" spc="0" normalizeH="0" baseline="-25000" noProof="0" dirty="0" err="1" smtClean="0">
                <a:ln>
                  <a:noFill/>
                </a:ln>
                <a:solidFill>
                  <a:srgbClr val="3CF200"/>
                </a:solidFill>
                <a:effectLst/>
                <a:uLnTx/>
                <a:uFillTx/>
                <a:latin typeface="Arial" pitchFamily="34" charset="0"/>
                <a:ea typeface="ＭＳ Ｐゴシック" pitchFamily="34" charset="-128"/>
              </a:rPr>
              <a:t>c</a:t>
            </a:r>
            <a:r>
              <a:rPr kumimoji="0" lang="en-US" altLang="de-DE" sz="2000" b="1" i="0" u="none" strike="noStrike" kern="0" cap="none" spc="0" normalizeH="0" baseline="0" noProof="0" dirty="0" err="1" smtClean="0">
                <a:ln>
                  <a:noFill/>
                </a:ln>
                <a:solidFill>
                  <a:srgbClr val="3CF200"/>
                </a:solidFill>
                <a:effectLst/>
                <a:uLnTx/>
                <a:uFillTx/>
                <a:latin typeface="Arial" pitchFamily="34" charset="0"/>
                <a:ea typeface="ＭＳ Ｐゴシック" pitchFamily="34" charset="-128"/>
              </a:rPr>
              <a:t>c</a:t>
            </a:r>
            <a:endParaRPr kumimoji="0" lang="en-US" altLang="de-DE" sz="2000" b="1" i="0" u="none" strike="noStrike" kern="0" cap="none" spc="0" normalizeH="0" baseline="0" noProof="0" dirty="0" smtClean="0">
              <a:ln>
                <a:noFill/>
              </a:ln>
              <a:solidFill>
                <a:srgbClr val="3CF200"/>
              </a:solidFill>
              <a:effectLst/>
              <a:uLnTx/>
              <a:uFillTx/>
              <a:latin typeface="Arial" pitchFamily="34" charset="0"/>
              <a:ea typeface="ＭＳ Ｐゴシック" pitchFamily="34" charset="-128"/>
            </a:endParaRPr>
          </a:p>
        </p:txBody>
      </p:sp>
      <p:sp>
        <p:nvSpPr>
          <p:cNvPr id="14" name="Rectangle 8"/>
          <p:cNvSpPr>
            <a:spLocks noChangeArrowheads="1"/>
          </p:cNvSpPr>
          <p:nvPr/>
        </p:nvSpPr>
        <p:spPr bwMode="auto">
          <a:xfrm>
            <a:off x="5694363" y="1684338"/>
            <a:ext cx="506549"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5F5F5F"/>
                </a:solidFill>
                <a:effectLst/>
                <a:uLnTx/>
                <a:uFillTx/>
                <a:latin typeface="Arial" pitchFamily="34" charset="0"/>
                <a:ea typeface="ＭＳ Ｐゴシック" pitchFamily="34" charset="-128"/>
              </a:rPr>
              <a:t>f(c)</a:t>
            </a:r>
          </a:p>
        </p:txBody>
      </p:sp>
      <p:sp>
        <p:nvSpPr>
          <p:cNvPr id="15" name="Rectangle 13"/>
          <p:cNvSpPr>
            <a:spLocks noChangeArrowheads="1"/>
          </p:cNvSpPr>
          <p:nvPr/>
        </p:nvSpPr>
        <p:spPr bwMode="auto">
          <a:xfrm>
            <a:off x="1930534" y="1997075"/>
            <a:ext cx="1314462" cy="585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cs typeface="Arial" panose="020B0604020202020204" pitchFamily="34" charset="0"/>
              </a:rPr>
              <a:t>STEIGUNG </a:t>
            </a:r>
          </a:p>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cs typeface="Arial" panose="020B0604020202020204" pitchFamily="34" charset="0"/>
              </a:rPr>
              <a:t>=</a:t>
            </a:r>
            <a:r>
              <a:rPr lang="en-US" altLang="de-DE" sz="1600" kern="0" dirty="0">
                <a:solidFill>
                  <a:srgbClr val="000000"/>
                </a:solidFill>
                <a:cs typeface="Arial" panose="020B0604020202020204" pitchFamily="34" charset="0"/>
              </a:rPr>
              <a:t> </a:t>
            </a:r>
            <a:r>
              <a:rPr kumimoji="0" lang="en-US" altLang="de-DE" sz="1600" b="1" i="0" u="none" strike="noStrike" kern="0" cap="none" spc="0" normalizeH="0" baseline="0" noProof="0" dirty="0" smtClean="0">
                <a:ln>
                  <a:noFill/>
                </a:ln>
                <a:solidFill>
                  <a:srgbClr val="000000"/>
                </a:solidFill>
                <a:effectLst/>
                <a:uLnTx/>
                <a:uFillTx/>
                <a:cs typeface="Arial" panose="020B0604020202020204" pitchFamily="34" charset="0"/>
              </a:rPr>
              <a:t>f</a:t>
            </a:r>
            <a:r>
              <a:rPr kumimoji="0" lang="ja-JP" altLang="en-US" sz="1600" b="1" i="0" u="none" strike="noStrike" kern="0" cap="none" spc="0" normalizeH="0" baseline="0" noProof="0" dirty="0" smtClean="0">
                <a:ln>
                  <a:noFill/>
                </a:ln>
                <a:solidFill>
                  <a:srgbClr val="000000"/>
                </a:solidFill>
                <a:effectLst/>
                <a:uLnTx/>
                <a:uFillTx/>
                <a:cs typeface="Arial" panose="020B0604020202020204" pitchFamily="34" charset="0"/>
              </a:rPr>
              <a:t>’</a:t>
            </a:r>
            <a:r>
              <a:rPr kumimoji="0" lang="en-US" altLang="ja-JP" sz="1600" b="1" i="0" u="none" strike="noStrike" kern="0" cap="none" spc="0" normalizeH="0" baseline="0" noProof="0" dirty="0" smtClean="0">
                <a:ln>
                  <a:noFill/>
                </a:ln>
                <a:solidFill>
                  <a:srgbClr val="000000"/>
                </a:solidFill>
                <a:effectLst/>
                <a:uLnTx/>
                <a:uFillTx/>
                <a:cs typeface="Arial" panose="020B0604020202020204" pitchFamily="34" charset="0"/>
              </a:rPr>
              <a:t>(c*)</a:t>
            </a:r>
            <a:endParaRPr kumimoji="0" lang="en-US" altLang="de-DE" sz="1600" b="1" i="0" u="none" strike="noStrike" kern="0" cap="none" spc="0" normalizeH="0" baseline="0" noProof="0" dirty="0" smtClean="0">
              <a:ln>
                <a:noFill/>
              </a:ln>
              <a:solidFill>
                <a:srgbClr val="000000"/>
              </a:solidFill>
              <a:effectLst/>
              <a:uLnTx/>
              <a:uFillTx/>
              <a:cs typeface="Arial" panose="020B0604020202020204" pitchFamily="34" charset="0"/>
            </a:endParaRPr>
          </a:p>
        </p:txBody>
      </p:sp>
      <p:sp>
        <p:nvSpPr>
          <p:cNvPr id="16" name="Line 11"/>
          <p:cNvSpPr>
            <a:spLocks noChangeShapeType="1"/>
          </p:cNvSpPr>
          <p:nvPr/>
        </p:nvSpPr>
        <p:spPr bwMode="auto">
          <a:xfrm flipV="1">
            <a:off x="2800350" y="2995613"/>
            <a:ext cx="0" cy="2151062"/>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7" name="Line 19"/>
          <p:cNvSpPr>
            <a:spLocks noChangeShapeType="1"/>
          </p:cNvSpPr>
          <p:nvPr/>
        </p:nvSpPr>
        <p:spPr bwMode="auto">
          <a:xfrm>
            <a:off x="1425575" y="3025775"/>
            <a:ext cx="1357313" cy="0"/>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8" name="Rectangle 20"/>
          <p:cNvSpPr>
            <a:spLocks noChangeArrowheads="1"/>
          </p:cNvSpPr>
          <p:nvPr/>
        </p:nvSpPr>
        <p:spPr bwMode="auto">
          <a:xfrm>
            <a:off x="722059" y="2795237"/>
            <a:ext cx="586699"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f(c*)</a:t>
            </a:r>
          </a:p>
        </p:txBody>
      </p:sp>
      <p:sp>
        <p:nvSpPr>
          <p:cNvPr id="19" name="Rectangle 14"/>
          <p:cNvSpPr>
            <a:spLocks noChangeArrowheads="1"/>
          </p:cNvSpPr>
          <p:nvPr/>
        </p:nvSpPr>
        <p:spPr bwMode="auto">
          <a:xfrm>
            <a:off x="2560638" y="5210175"/>
            <a:ext cx="379912"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c*</a:t>
            </a:r>
          </a:p>
        </p:txBody>
      </p:sp>
      <p:sp>
        <p:nvSpPr>
          <p:cNvPr id="20" name="Rectangle 18"/>
          <p:cNvSpPr>
            <a:spLocks noChangeArrowheads="1"/>
          </p:cNvSpPr>
          <p:nvPr/>
        </p:nvSpPr>
        <p:spPr bwMode="auto">
          <a:xfrm>
            <a:off x="3812053" y="3214584"/>
            <a:ext cx="2749151"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MAXIMALES EINKOMMEN</a:t>
            </a:r>
          </a:p>
        </p:txBody>
      </p:sp>
      <p:sp>
        <p:nvSpPr>
          <p:cNvPr id="21" name="Line 17"/>
          <p:cNvSpPr>
            <a:spLocks noChangeShapeType="1"/>
          </p:cNvSpPr>
          <p:nvPr/>
        </p:nvSpPr>
        <p:spPr bwMode="auto">
          <a:xfrm flipV="1">
            <a:off x="2797175" y="3009900"/>
            <a:ext cx="0" cy="938213"/>
          </a:xfrm>
          <a:prstGeom prst="line">
            <a:avLst/>
          </a:prstGeom>
          <a:noFill/>
          <a:ln w="50800">
            <a:solidFill>
              <a:srgbClr val="000000"/>
            </a:solidFill>
            <a:round/>
            <a:headEnd type="stealth" w="med" len="lg"/>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22" name="Line 15"/>
          <p:cNvSpPr>
            <a:spLocks noChangeShapeType="1"/>
          </p:cNvSpPr>
          <p:nvPr/>
        </p:nvSpPr>
        <p:spPr bwMode="auto">
          <a:xfrm flipV="1">
            <a:off x="2238375" y="3443288"/>
            <a:ext cx="1177925" cy="998537"/>
          </a:xfrm>
          <a:prstGeom prst="line">
            <a:avLst/>
          </a:prstGeom>
          <a:noFill/>
          <a:ln w="254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23" name="Rectangle 16"/>
          <p:cNvSpPr>
            <a:spLocks noChangeArrowheads="1"/>
          </p:cNvSpPr>
          <p:nvPr/>
        </p:nvSpPr>
        <p:spPr bwMode="auto">
          <a:xfrm>
            <a:off x="2987432" y="3770546"/>
            <a:ext cx="1256754" cy="585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noProof="0" dirty="0" smtClean="0">
                <a:solidFill>
                  <a:srgbClr val="0FBE0D"/>
                </a:solidFill>
              </a:rPr>
              <a:t>STEIGUNG</a:t>
            </a:r>
            <a:endParaRPr kumimoji="0" lang="en-US" altLang="de-DE" sz="1600" b="1" i="0" u="none" strike="noStrike" kern="0" cap="none" spc="0" normalizeH="0" baseline="0" noProof="0" dirty="0" smtClean="0">
              <a:ln>
                <a:noFill/>
              </a:ln>
              <a:solidFill>
                <a:srgbClr val="0FBE0D"/>
              </a:solidFill>
              <a:effectLst/>
              <a:uLnTx/>
              <a:uFillTx/>
            </a:endParaRPr>
          </a:p>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FBE0D"/>
                </a:solidFill>
                <a:effectLst/>
                <a:uLnTx/>
                <a:uFillTx/>
              </a:rPr>
              <a:t>= p</a:t>
            </a:r>
            <a:r>
              <a:rPr kumimoji="0" lang="en-US" altLang="de-DE" sz="1600" b="1" i="0" u="none" strike="noStrike" kern="0" cap="none" spc="0" normalizeH="0" baseline="-25000" noProof="0" dirty="0" smtClean="0">
                <a:ln>
                  <a:noFill/>
                </a:ln>
                <a:solidFill>
                  <a:srgbClr val="0FBE0D"/>
                </a:solidFill>
                <a:effectLst/>
                <a:uLnTx/>
                <a:uFillTx/>
              </a:rPr>
              <a:t>c</a:t>
            </a:r>
          </a:p>
        </p:txBody>
      </p:sp>
    </p:spTree>
    <p:extLst>
      <p:ext uri="{BB962C8B-B14F-4D97-AF65-F5344CB8AC3E}">
        <p14:creationId xmlns:p14="http://schemas.microsoft.com/office/powerpoint/2010/main" val="22067654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00315" y="1196805"/>
            <a:ext cx="8695857" cy="344403"/>
          </a:xfrm>
        </p:spPr>
        <p:txBody>
          <a:bodyPr/>
          <a:lstStyle/>
          <a:p>
            <a:r>
              <a:rPr lang="de-DE" dirty="0" smtClean="0"/>
              <a:t>ALLMENDE: Individuelles </a:t>
            </a:r>
            <a:r>
              <a:rPr lang="de-DE" dirty="0" err="1" smtClean="0"/>
              <a:t>gewinnstreben</a:t>
            </a:r>
            <a:endParaRPr lang="de-DE" dirty="0"/>
          </a:p>
        </p:txBody>
      </p:sp>
      <p:sp>
        <p:nvSpPr>
          <p:cNvPr id="3" name="Inhaltsplatzhalter 2"/>
          <p:cNvSpPr>
            <a:spLocks noGrp="1"/>
          </p:cNvSpPr>
          <p:nvPr>
            <p:ph idx="1"/>
          </p:nvPr>
        </p:nvSpPr>
        <p:spPr>
          <a:xfrm>
            <a:off x="800315" y="1789043"/>
            <a:ext cx="8697417" cy="4358724"/>
          </a:xfrm>
        </p:spPr>
        <p:txBody>
          <a:bodyPr/>
          <a:lstStyle/>
          <a:p>
            <a:r>
              <a:rPr lang="de-DE" sz="1600" b="0" dirty="0" smtClean="0">
                <a:latin typeface="Arial" panose="020B0604020202020204" pitchFamily="34" charset="0"/>
                <a:cs typeface="Arial" panose="020B0604020202020204" pitchFamily="34" charset="0"/>
              </a:rPr>
              <a:t>Für </a:t>
            </a:r>
            <a:r>
              <a:rPr lang="de-DE" sz="1600" b="0" cap="none" dirty="0" smtClean="0">
                <a:latin typeface="Arial" panose="020B0604020202020204" pitchFamily="34" charset="0"/>
                <a:cs typeface="Arial" panose="020B0604020202020204" pitchFamily="34" charset="0"/>
              </a:rPr>
              <a:t>c = c* </a:t>
            </a:r>
            <a:r>
              <a:rPr lang="de-DE" sz="1600" b="0" dirty="0" smtClean="0">
                <a:latin typeface="Arial" panose="020B0604020202020204" pitchFamily="34" charset="0"/>
                <a:cs typeface="Arial" panose="020B0604020202020204" pitchFamily="34" charset="0"/>
              </a:rPr>
              <a:t>ist der durchschnittsgewinn pro kuh auf der weide </a:t>
            </a:r>
          </a:p>
          <a:p>
            <a:endParaRPr lang="de-DE" sz="1600" b="0" dirty="0">
              <a:latin typeface="Arial" panose="020B0604020202020204" pitchFamily="34" charset="0"/>
              <a:cs typeface="Arial" panose="020B0604020202020204" pitchFamily="34" charset="0"/>
            </a:endParaRPr>
          </a:p>
          <a:p>
            <a:r>
              <a:rPr lang="de-DE" sz="1600" b="0" dirty="0" smtClean="0">
                <a:latin typeface="Arial" panose="020B0604020202020204" pitchFamily="34" charset="0"/>
                <a:cs typeface="Arial" panose="020B0604020202020204" pitchFamily="34" charset="0"/>
              </a:rPr>
              <a:t>Weil </a:t>
            </a:r>
            <a:r>
              <a:rPr lang="de-DE" sz="1600" b="0" cap="none" dirty="0" smtClean="0">
                <a:latin typeface="Arial" panose="020B0604020202020204" pitchFamily="34" charset="0"/>
                <a:cs typeface="Arial" panose="020B0604020202020204" pitchFamily="34" charset="0"/>
              </a:rPr>
              <a:t>f</a:t>
            </a:r>
            <a:r>
              <a:rPr lang="de-DE" sz="1600" b="0" dirty="0" smtClean="0">
                <a:latin typeface="Arial" panose="020B0604020202020204" pitchFamily="34" charset="0"/>
                <a:cs typeface="Arial" panose="020B0604020202020204" pitchFamily="34" charset="0"/>
              </a:rPr>
              <a:t>‘ &gt; 0 und </a:t>
            </a:r>
            <a:r>
              <a:rPr lang="de-DE" sz="1600" b="0" cap="none" dirty="0" smtClean="0">
                <a:latin typeface="Arial" panose="020B0604020202020204" pitchFamily="34" charset="0"/>
                <a:cs typeface="Arial" panose="020B0604020202020204" pitchFamily="34" charset="0"/>
              </a:rPr>
              <a:t>f‘</a:t>
            </a:r>
            <a:r>
              <a:rPr lang="de-DE" sz="1600" b="0" dirty="0" smtClean="0">
                <a:latin typeface="Arial" panose="020B0604020202020204" pitchFamily="34" charset="0"/>
                <a:cs typeface="Arial" panose="020B0604020202020204" pitchFamily="34" charset="0"/>
              </a:rPr>
              <a:t>‘ &lt; 0. </a:t>
            </a:r>
          </a:p>
          <a:p>
            <a:r>
              <a:rPr lang="de-DE" sz="1600" b="0" dirty="0" smtClean="0">
                <a:latin typeface="Arial" panose="020B0604020202020204" pitchFamily="34" charset="0"/>
                <a:cs typeface="Arial" panose="020B0604020202020204" pitchFamily="34" charset="0"/>
              </a:rPr>
              <a:t>Der gewinn einer zusätzlichen Kuh auf der weide ist daher positiv. </a:t>
            </a:r>
          </a:p>
          <a:p>
            <a:r>
              <a:rPr lang="de-DE" sz="1600" b="0" dirty="0" smtClean="0">
                <a:latin typeface="Arial" panose="020B0604020202020204" pitchFamily="34" charset="0"/>
                <a:cs typeface="Arial" panose="020B0604020202020204" pitchFamily="34" charset="0"/>
              </a:rPr>
              <a:t>Und: da keine einzelne Person die Allmende besitzt, gibt es keine zugangsbeschränkung. </a:t>
            </a:r>
          </a:p>
          <a:p>
            <a:r>
              <a:rPr lang="de-DE" sz="1600" b="0" dirty="0" smtClean="0">
                <a:latin typeface="Arial" panose="020B0604020202020204" pitchFamily="34" charset="0"/>
                <a:cs typeface="Arial" panose="020B0604020202020204" pitchFamily="34" charset="0"/>
              </a:rPr>
              <a:t>Zusätzliche Kühe werden solange auf die weide gebracht, bis der gewinn aus dem weiden einer zusätzlichen kuh gleich null ist, d. h. bis</a:t>
            </a:r>
          </a:p>
          <a:p>
            <a:endParaRPr lang="de-DE" sz="1600" b="0" dirty="0" smtClean="0">
              <a:latin typeface="Arial" panose="020B0604020202020204" pitchFamily="34" charset="0"/>
              <a:cs typeface="Arial" panose="020B0604020202020204" pitchFamily="34" charset="0"/>
            </a:endParaRPr>
          </a:p>
          <a:p>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25</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6" name="Objekt 5"/>
          <p:cNvGraphicFramePr>
            <a:graphicFrameLocks/>
          </p:cNvGraphicFramePr>
          <p:nvPr>
            <p:extLst>
              <p:ext uri="{D42A27DB-BD31-4B8C-83A1-F6EECF244321}">
                <p14:modId xmlns:p14="http://schemas.microsoft.com/office/powerpoint/2010/main" val="3768308445"/>
              </p:ext>
            </p:extLst>
          </p:nvPr>
        </p:nvGraphicFramePr>
        <p:xfrm>
          <a:off x="2994990" y="2213112"/>
          <a:ext cx="3538332" cy="503583"/>
        </p:xfrm>
        <a:graphic>
          <a:graphicData uri="http://schemas.openxmlformats.org/presentationml/2006/ole">
            <mc:AlternateContent xmlns:mc="http://schemas.openxmlformats.org/markup-compatibility/2006">
              <mc:Choice xmlns:v="urn:schemas-microsoft-com:vml" Requires="v">
                <p:oleObj spid="_x0000_s11324" name="Formel" r:id="rId3" imgW="6296092" imgH="914360" progId="Equation.3">
                  <p:embed/>
                </p:oleObj>
              </mc:Choice>
              <mc:Fallback>
                <p:oleObj name="Formel" r:id="rId3" imgW="6296092" imgH="914360" progId="Equation.3">
                  <p:embed/>
                  <p:pic>
                    <p:nvPicPr>
                      <p:cNvPr id="0" name="Object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4990" y="2213112"/>
                        <a:ext cx="3538332" cy="503583"/>
                      </a:xfrm>
                      <a:prstGeom prst="rect">
                        <a:avLst/>
                      </a:prstGeom>
                      <a:noFill/>
                      <a:ln>
                        <a:noFill/>
                      </a:ln>
                      <a:effectLst/>
                    </p:spPr>
                  </p:pic>
                </p:oleObj>
              </mc:Fallback>
            </mc:AlternateContent>
          </a:graphicData>
        </a:graphic>
      </p:graphicFrame>
      <p:graphicFrame>
        <p:nvGraphicFramePr>
          <p:cNvPr id="7" name="Objekt 6"/>
          <p:cNvGraphicFramePr>
            <a:graphicFrameLocks/>
          </p:cNvGraphicFramePr>
          <p:nvPr>
            <p:extLst>
              <p:ext uri="{D42A27DB-BD31-4B8C-83A1-F6EECF244321}">
                <p14:modId xmlns:p14="http://schemas.microsoft.com/office/powerpoint/2010/main" val="2238282193"/>
              </p:ext>
            </p:extLst>
          </p:nvPr>
        </p:nvGraphicFramePr>
        <p:xfrm>
          <a:off x="3392556" y="5340626"/>
          <a:ext cx="3511827" cy="463827"/>
        </p:xfrm>
        <a:graphic>
          <a:graphicData uri="http://schemas.openxmlformats.org/presentationml/2006/ole">
            <mc:AlternateContent xmlns:mc="http://schemas.openxmlformats.org/markup-compatibility/2006">
              <mc:Choice xmlns:v="urn:schemas-microsoft-com:vml" Requires="v">
                <p:oleObj spid="_x0000_s11325" name="Formel" r:id="rId5" imgW="5676810" imgH="914360" progId="Equation.3">
                  <p:embed/>
                </p:oleObj>
              </mc:Choice>
              <mc:Fallback>
                <p:oleObj name="Formel" r:id="rId5" imgW="5676810" imgH="914360" progId="Equation.3">
                  <p:embed/>
                  <p:pic>
                    <p:nvPicPr>
                      <p:cNvPr id="0" name="Object 2"/>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2556" y="5340626"/>
                        <a:ext cx="3511827" cy="463827"/>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8489795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32837" y="609753"/>
            <a:ext cx="8695857" cy="304647"/>
          </a:xfrm>
        </p:spPr>
        <p:txBody>
          <a:bodyPr/>
          <a:lstStyle/>
          <a:p>
            <a:r>
              <a:rPr lang="de-DE" dirty="0" smtClean="0"/>
              <a:t>ALLMENDE: DIE OPTIMALE ZAHL AN KÜHEN</a:t>
            </a:r>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26</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
        <p:nvSpPr>
          <p:cNvPr id="6" name="Line 4"/>
          <p:cNvSpPr>
            <a:spLocks noChangeShapeType="1"/>
          </p:cNvSpPr>
          <p:nvPr/>
        </p:nvSpPr>
        <p:spPr bwMode="auto">
          <a:xfrm>
            <a:off x="1404938" y="5143500"/>
            <a:ext cx="4452937" cy="0"/>
          </a:xfrm>
          <a:prstGeom prst="line">
            <a:avLst/>
          </a:prstGeom>
          <a:noFill/>
          <a:ln w="127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7" name="Line 3"/>
          <p:cNvSpPr>
            <a:spLocks noChangeShapeType="1"/>
          </p:cNvSpPr>
          <p:nvPr/>
        </p:nvSpPr>
        <p:spPr bwMode="auto">
          <a:xfrm>
            <a:off x="1404938" y="1690688"/>
            <a:ext cx="0" cy="3452812"/>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8" name="Line 9"/>
          <p:cNvSpPr>
            <a:spLocks noChangeShapeType="1"/>
          </p:cNvSpPr>
          <p:nvPr/>
        </p:nvSpPr>
        <p:spPr bwMode="auto">
          <a:xfrm flipV="1">
            <a:off x="1411288" y="1438275"/>
            <a:ext cx="4357687" cy="3692525"/>
          </a:xfrm>
          <a:prstGeom prst="line">
            <a:avLst/>
          </a:prstGeom>
          <a:noFill/>
          <a:ln w="25400">
            <a:solidFill>
              <a:srgbClr val="3CF2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algn="ctr" eaLnBrk="0" fontAlgn="base" hangingPunct="0">
              <a:spcBef>
                <a:spcPct val="0"/>
              </a:spcBef>
              <a:spcAft>
                <a:spcPct val="0"/>
              </a:spcAft>
            </a:pPr>
            <a:endParaRPr lang="de-DE" sz="3200" b="1" smtClean="0">
              <a:solidFill>
                <a:srgbClr val="000000"/>
              </a:solidFill>
              <a:latin typeface="Arial" pitchFamily="34" charset="0"/>
              <a:ea typeface="ＭＳ Ｐゴシック" pitchFamily="34" charset="-128"/>
            </a:endParaRPr>
          </a:p>
        </p:txBody>
      </p:sp>
      <p:sp>
        <p:nvSpPr>
          <p:cNvPr id="9" name="Rectangle 6"/>
          <p:cNvSpPr>
            <a:spLocks noChangeArrowheads="1"/>
          </p:cNvSpPr>
          <p:nvPr/>
        </p:nvSpPr>
        <p:spPr bwMode="auto">
          <a:xfrm>
            <a:off x="5694363" y="5208588"/>
            <a:ext cx="299762"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c</a:t>
            </a:r>
          </a:p>
        </p:txBody>
      </p:sp>
      <p:sp>
        <p:nvSpPr>
          <p:cNvPr id="10" name="Arc 5"/>
          <p:cNvSpPr>
            <a:spLocks/>
          </p:cNvSpPr>
          <p:nvPr/>
        </p:nvSpPr>
        <p:spPr bwMode="auto">
          <a:xfrm>
            <a:off x="1412875" y="1997075"/>
            <a:ext cx="4389438" cy="3919538"/>
          </a:xfrm>
          <a:custGeom>
            <a:avLst/>
            <a:gdLst>
              <a:gd name="T0" fmla="*/ 0 w 21180"/>
              <a:gd name="T1" fmla="*/ 2147483647 h 21546"/>
              <a:gd name="T2" fmla="*/ 2147483647 w 21180"/>
              <a:gd name="T3" fmla="*/ 0 h 21546"/>
              <a:gd name="T4" fmla="*/ 2147483647 w 21180"/>
              <a:gd name="T5" fmla="*/ 2147483647 h 21546"/>
              <a:gd name="T6" fmla="*/ 0 60000 65536"/>
              <a:gd name="T7" fmla="*/ 0 60000 65536"/>
              <a:gd name="T8" fmla="*/ 0 60000 65536"/>
              <a:gd name="T9" fmla="*/ 0 w 21180"/>
              <a:gd name="T10" fmla="*/ 0 h 21546"/>
              <a:gd name="T11" fmla="*/ 21180 w 21180"/>
              <a:gd name="T12" fmla="*/ 21546 h 21546"/>
            </a:gdLst>
            <a:ahLst/>
            <a:cxnLst>
              <a:cxn ang="T6">
                <a:pos x="T0" y="T1"/>
              </a:cxn>
              <a:cxn ang="T7">
                <a:pos x="T2" y="T3"/>
              </a:cxn>
              <a:cxn ang="T8">
                <a:pos x="T4" y="T5"/>
              </a:cxn>
            </a:cxnLst>
            <a:rect l="T9" t="T10" r="T11" b="T12"/>
            <a:pathLst>
              <a:path w="21180" h="21546" fill="none" extrusionOk="0">
                <a:moveTo>
                  <a:pt x="0" y="17306"/>
                </a:moveTo>
                <a:cubicBezTo>
                  <a:pt x="1908" y="7773"/>
                  <a:pt x="9950" y="689"/>
                  <a:pt x="19648" y="0"/>
                </a:cubicBezTo>
              </a:path>
              <a:path w="21180" h="21546" stroke="0" extrusionOk="0">
                <a:moveTo>
                  <a:pt x="0" y="17306"/>
                </a:moveTo>
                <a:cubicBezTo>
                  <a:pt x="1908" y="7773"/>
                  <a:pt x="9950" y="689"/>
                  <a:pt x="19648" y="0"/>
                </a:cubicBezTo>
                <a:lnTo>
                  <a:pt x="21180" y="21546"/>
                </a:lnTo>
                <a:lnTo>
                  <a:pt x="0" y="17306"/>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1" name="Rectangle 7"/>
          <p:cNvSpPr>
            <a:spLocks noChangeArrowheads="1"/>
          </p:cNvSpPr>
          <p:nvPr/>
        </p:nvSpPr>
        <p:spPr bwMode="auto">
          <a:xfrm>
            <a:off x="931863" y="1345142"/>
            <a:ext cx="83516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MILCH</a:t>
            </a:r>
          </a:p>
        </p:txBody>
      </p:sp>
      <p:sp>
        <p:nvSpPr>
          <p:cNvPr id="12" name="Line 12"/>
          <p:cNvSpPr>
            <a:spLocks noChangeShapeType="1"/>
          </p:cNvSpPr>
          <p:nvPr/>
        </p:nvSpPr>
        <p:spPr bwMode="auto">
          <a:xfrm flipV="1">
            <a:off x="2162175" y="2533650"/>
            <a:ext cx="1182688" cy="938213"/>
          </a:xfrm>
          <a:prstGeom prst="line">
            <a:avLst/>
          </a:prstGeom>
          <a:noFill/>
          <a:ln w="254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3" name="Rectangle 10"/>
          <p:cNvSpPr>
            <a:spLocks noChangeArrowheads="1"/>
          </p:cNvSpPr>
          <p:nvPr/>
        </p:nvSpPr>
        <p:spPr bwMode="auto">
          <a:xfrm>
            <a:off x="5778500" y="1069975"/>
            <a:ext cx="580287"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2000" b="1" i="0" u="none" strike="noStrike" kern="0" cap="none" spc="0" normalizeH="0" baseline="0" noProof="0" dirty="0" err="1" smtClean="0">
                <a:ln>
                  <a:noFill/>
                </a:ln>
                <a:solidFill>
                  <a:srgbClr val="3CF200"/>
                </a:solidFill>
                <a:effectLst/>
                <a:uLnTx/>
                <a:uFillTx/>
                <a:latin typeface="Arial" pitchFamily="34" charset="0"/>
                <a:ea typeface="ＭＳ Ｐゴシック" pitchFamily="34" charset="-128"/>
              </a:rPr>
              <a:t>p</a:t>
            </a:r>
            <a:r>
              <a:rPr kumimoji="0" lang="en-US" altLang="de-DE" sz="2000" b="1" i="0" u="none" strike="noStrike" kern="0" cap="none" spc="0" normalizeH="0" baseline="-25000" noProof="0" dirty="0" err="1" smtClean="0">
                <a:ln>
                  <a:noFill/>
                </a:ln>
                <a:solidFill>
                  <a:srgbClr val="3CF200"/>
                </a:solidFill>
                <a:effectLst/>
                <a:uLnTx/>
                <a:uFillTx/>
                <a:latin typeface="Arial" pitchFamily="34" charset="0"/>
                <a:ea typeface="ＭＳ Ｐゴシック" pitchFamily="34" charset="-128"/>
              </a:rPr>
              <a:t>c</a:t>
            </a:r>
            <a:r>
              <a:rPr kumimoji="0" lang="en-US" altLang="de-DE" sz="2000" b="1" i="0" u="none" strike="noStrike" kern="0" cap="none" spc="0" normalizeH="0" baseline="0" noProof="0" dirty="0" err="1" smtClean="0">
                <a:ln>
                  <a:noFill/>
                </a:ln>
                <a:solidFill>
                  <a:srgbClr val="3CF200"/>
                </a:solidFill>
                <a:effectLst/>
                <a:uLnTx/>
                <a:uFillTx/>
                <a:latin typeface="Arial" pitchFamily="34" charset="0"/>
                <a:ea typeface="ＭＳ Ｐゴシック" pitchFamily="34" charset="-128"/>
              </a:rPr>
              <a:t>c</a:t>
            </a:r>
            <a:endParaRPr kumimoji="0" lang="en-US" altLang="de-DE" sz="2000" b="1" i="0" u="none" strike="noStrike" kern="0" cap="none" spc="0" normalizeH="0" baseline="0" noProof="0" dirty="0" smtClean="0">
              <a:ln>
                <a:noFill/>
              </a:ln>
              <a:solidFill>
                <a:srgbClr val="3CF200"/>
              </a:solidFill>
              <a:effectLst/>
              <a:uLnTx/>
              <a:uFillTx/>
              <a:latin typeface="Arial" pitchFamily="34" charset="0"/>
              <a:ea typeface="ＭＳ Ｐゴシック" pitchFamily="34" charset="-128"/>
            </a:endParaRPr>
          </a:p>
        </p:txBody>
      </p:sp>
      <p:sp>
        <p:nvSpPr>
          <p:cNvPr id="14" name="Rectangle 8"/>
          <p:cNvSpPr>
            <a:spLocks noChangeArrowheads="1"/>
          </p:cNvSpPr>
          <p:nvPr/>
        </p:nvSpPr>
        <p:spPr bwMode="auto">
          <a:xfrm>
            <a:off x="5694363" y="1684338"/>
            <a:ext cx="506549"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5F5F5F"/>
                </a:solidFill>
                <a:effectLst/>
                <a:uLnTx/>
                <a:uFillTx/>
                <a:latin typeface="Arial" pitchFamily="34" charset="0"/>
                <a:ea typeface="ＭＳ Ｐゴシック" pitchFamily="34" charset="-128"/>
              </a:rPr>
              <a:t>f(c)</a:t>
            </a:r>
          </a:p>
        </p:txBody>
      </p:sp>
      <p:sp>
        <p:nvSpPr>
          <p:cNvPr id="15" name="Rectangle 13"/>
          <p:cNvSpPr>
            <a:spLocks noChangeArrowheads="1"/>
          </p:cNvSpPr>
          <p:nvPr/>
        </p:nvSpPr>
        <p:spPr bwMode="auto">
          <a:xfrm>
            <a:off x="1930534" y="1997075"/>
            <a:ext cx="1314462" cy="585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cs typeface="Arial" panose="020B0604020202020204" pitchFamily="34" charset="0"/>
              </a:rPr>
              <a:t>STEIGUNG </a:t>
            </a:r>
          </a:p>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cs typeface="Arial" panose="020B0604020202020204" pitchFamily="34" charset="0"/>
              </a:rPr>
              <a:t>=</a:t>
            </a:r>
            <a:r>
              <a:rPr lang="en-US" altLang="de-DE" sz="1600" kern="0" dirty="0">
                <a:solidFill>
                  <a:srgbClr val="000000"/>
                </a:solidFill>
                <a:cs typeface="Arial" panose="020B0604020202020204" pitchFamily="34" charset="0"/>
              </a:rPr>
              <a:t> </a:t>
            </a:r>
            <a:r>
              <a:rPr kumimoji="0" lang="en-US" altLang="de-DE" sz="1600" b="1" i="0" u="none" strike="noStrike" kern="0" cap="none" spc="0" normalizeH="0" baseline="0" noProof="0" dirty="0" smtClean="0">
                <a:ln>
                  <a:noFill/>
                </a:ln>
                <a:solidFill>
                  <a:srgbClr val="000000"/>
                </a:solidFill>
                <a:effectLst/>
                <a:uLnTx/>
                <a:uFillTx/>
                <a:cs typeface="Arial" panose="020B0604020202020204" pitchFamily="34" charset="0"/>
              </a:rPr>
              <a:t>f</a:t>
            </a:r>
            <a:r>
              <a:rPr kumimoji="0" lang="ja-JP" altLang="en-US" sz="1600" b="1" i="0" u="none" strike="noStrike" kern="0" cap="none" spc="0" normalizeH="0" baseline="0" noProof="0" dirty="0" smtClean="0">
                <a:ln>
                  <a:noFill/>
                </a:ln>
                <a:solidFill>
                  <a:srgbClr val="000000"/>
                </a:solidFill>
                <a:effectLst/>
                <a:uLnTx/>
                <a:uFillTx/>
                <a:cs typeface="Arial" panose="020B0604020202020204" pitchFamily="34" charset="0"/>
              </a:rPr>
              <a:t>’</a:t>
            </a:r>
            <a:r>
              <a:rPr kumimoji="0" lang="en-US" altLang="ja-JP" sz="1600" b="1" i="0" u="none" strike="noStrike" kern="0" cap="none" spc="0" normalizeH="0" baseline="0" noProof="0" dirty="0" smtClean="0">
                <a:ln>
                  <a:noFill/>
                </a:ln>
                <a:solidFill>
                  <a:srgbClr val="000000"/>
                </a:solidFill>
                <a:effectLst/>
                <a:uLnTx/>
                <a:uFillTx/>
                <a:cs typeface="Arial" panose="020B0604020202020204" pitchFamily="34" charset="0"/>
              </a:rPr>
              <a:t>(c*)</a:t>
            </a:r>
            <a:endParaRPr kumimoji="0" lang="en-US" altLang="de-DE" sz="1600" b="1" i="0" u="none" strike="noStrike" kern="0" cap="none" spc="0" normalizeH="0" baseline="0" noProof="0" dirty="0" smtClean="0">
              <a:ln>
                <a:noFill/>
              </a:ln>
              <a:solidFill>
                <a:srgbClr val="000000"/>
              </a:solidFill>
              <a:effectLst/>
              <a:uLnTx/>
              <a:uFillTx/>
              <a:cs typeface="Arial" panose="020B0604020202020204" pitchFamily="34" charset="0"/>
            </a:endParaRPr>
          </a:p>
        </p:txBody>
      </p:sp>
      <p:sp>
        <p:nvSpPr>
          <p:cNvPr id="16" name="Line 11"/>
          <p:cNvSpPr>
            <a:spLocks noChangeShapeType="1"/>
          </p:cNvSpPr>
          <p:nvPr/>
        </p:nvSpPr>
        <p:spPr bwMode="auto">
          <a:xfrm flipV="1">
            <a:off x="2800350" y="2995613"/>
            <a:ext cx="0" cy="2151062"/>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7" name="Line 19"/>
          <p:cNvSpPr>
            <a:spLocks noChangeShapeType="1"/>
          </p:cNvSpPr>
          <p:nvPr/>
        </p:nvSpPr>
        <p:spPr bwMode="auto">
          <a:xfrm>
            <a:off x="1425575" y="3025775"/>
            <a:ext cx="1357313" cy="0"/>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8" name="Rectangle 20"/>
          <p:cNvSpPr>
            <a:spLocks noChangeArrowheads="1"/>
          </p:cNvSpPr>
          <p:nvPr/>
        </p:nvSpPr>
        <p:spPr bwMode="auto">
          <a:xfrm>
            <a:off x="722059" y="2795237"/>
            <a:ext cx="586699"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f(c*)</a:t>
            </a:r>
          </a:p>
        </p:txBody>
      </p:sp>
      <p:sp>
        <p:nvSpPr>
          <p:cNvPr id="19" name="Rectangle 14"/>
          <p:cNvSpPr>
            <a:spLocks noChangeArrowheads="1"/>
          </p:cNvSpPr>
          <p:nvPr/>
        </p:nvSpPr>
        <p:spPr bwMode="auto">
          <a:xfrm>
            <a:off x="2560638" y="5210175"/>
            <a:ext cx="379912"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c*</a:t>
            </a:r>
          </a:p>
        </p:txBody>
      </p:sp>
      <p:sp>
        <p:nvSpPr>
          <p:cNvPr id="20" name="Line 15"/>
          <p:cNvSpPr>
            <a:spLocks noChangeShapeType="1"/>
          </p:cNvSpPr>
          <p:nvPr/>
        </p:nvSpPr>
        <p:spPr bwMode="auto">
          <a:xfrm flipV="1">
            <a:off x="1425575" y="3025775"/>
            <a:ext cx="1357313" cy="2105025"/>
          </a:xfrm>
          <a:prstGeom prst="line">
            <a:avLst/>
          </a:prstGeom>
          <a:noFill/>
          <a:ln w="25400">
            <a:solidFill>
              <a:srgbClr val="F9670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algn="ctr" eaLnBrk="0" fontAlgn="base" hangingPunct="0">
              <a:spcBef>
                <a:spcPct val="0"/>
              </a:spcBef>
              <a:spcAft>
                <a:spcPct val="0"/>
              </a:spcAft>
            </a:pPr>
            <a:endParaRPr lang="de-DE" sz="3200" b="1" smtClean="0">
              <a:solidFill>
                <a:srgbClr val="000000"/>
              </a:solidFill>
              <a:latin typeface="Arial" pitchFamily="34" charset="0"/>
              <a:ea typeface="ＭＳ Ｐゴシック" pitchFamily="34" charset="-128"/>
            </a:endParaRPr>
          </a:p>
        </p:txBody>
      </p:sp>
      <p:graphicFrame>
        <p:nvGraphicFramePr>
          <p:cNvPr id="21" name="Inhaltsplatzhalter 20"/>
          <p:cNvGraphicFramePr>
            <a:graphicFrameLocks noGrp="1"/>
          </p:cNvGraphicFramePr>
          <p:nvPr>
            <p:ph idx="1"/>
            <p:extLst>
              <p:ext uri="{D42A27DB-BD31-4B8C-83A1-F6EECF244321}">
                <p14:modId xmlns:p14="http://schemas.microsoft.com/office/powerpoint/2010/main" val="1213373211"/>
              </p:ext>
            </p:extLst>
          </p:nvPr>
        </p:nvGraphicFramePr>
        <p:xfrm>
          <a:off x="5166091" y="2186609"/>
          <a:ext cx="1111765" cy="608628"/>
        </p:xfrm>
        <a:graphic>
          <a:graphicData uri="http://schemas.openxmlformats.org/presentationml/2006/ole">
            <mc:AlternateContent xmlns:mc="http://schemas.openxmlformats.org/markup-compatibility/2006">
              <mc:Choice xmlns:v="urn:schemas-microsoft-com:vml" Requires="v">
                <p:oleObj spid="_x0000_s10329" name="Formel" r:id="rId3" imgW="1533682" imgH="914360" progId="Equation.3">
                  <p:embed/>
                </p:oleObj>
              </mc:Choice>
              <mc:Fallback>
                <p:oleObj name="Formel" r:id="rId3" imgW="1533682" imgH="914360" progId="Equation.3">
                  <p:embed/>
                  <p:pic>
                    <p:nvPicPr>
                      <p:cNvPr id="0" name="Object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6091" y="2186609"/>
                        <a:ext cx="1111765" cy="608628"/>
                      </a:xfrm>
                      <a:prstGeom prst="rect">
                        <a:avLst/>
                      </a:prstGeom>
                      <a:noFill/>
                      <a:ln>
                        <a:noFill/>
                      </a:ln>
                      <a:effectLst/>
                    </p:spPr>
                  </p:pic>
                </p:oleObj>
              </mc:Fallback>
            </mc:AlternateContent>
          </a:graphicData>
        </a:graphic>
      </p:graphicFrame>
      <p:sp>
        <p:nvSpPr>
          <p:cNvPr id="22" name="Line 19"/>
          <p:cNvSpPr>
            <a:spLocks noChangeShapeType="1"/>
          </p:cNvSpPr>
          <p:nvPr/>
        </p:nvSpPr>
        <p:spPr bwMode="auto">
          <a:xfrm>
            <a:off x="5033963" y="2044700"/>
            <a:ext cx="0" cy="3086100"/>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23" name="AutoShape 21"/>
          <p:cNvSpPr>
            <a:spLocks noChangeArrowheads="1"/>
          </p:cNvSpPr>
          <p:nvPr/>
        </p:nvSpPr>
        <p:spPr bwMode="auto">
          <a:xfrm>
            <a:off x="2833688" y="4572000"/>
            <a:ext cx="2166937" cy="285750"/>
          </a:xfrm>
          <a:prstGeom prst="rightArrow">
            <a:avLst>
              <a:gd name="adj1" fmla="val 50000"/>
              <a:gd name="adj2" fmla="val 379202"/>
            </a:avLst>
          </a:prstGeom>
          <a:solidFill>
            <a:srgbClr val="55555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graphicFrame>
        <p:nvGraphicFramePr>
          <p:cNvPr id="24" name="Objekt 23"/>
          <p:cNvGraphicFramePr>
            <a:graphicFrameLocks/>
          </p:cNvGraphicFramePr>
          <p:nvPr>
            <p:extLst>
              <p:ext uri="{D42A27DB-BD31-4B8C-83A1-F6EECF244321}">
                <p14:modId xmlns:p14="http://schemas.microsoft.com/office/powerpoint/2010/main" val="4072684252"/>
              </p:ext>
            </p:extLst>
          </p:nvPr>
        </p:nvGraphicFramePr>
        <p:xfrm>
          <a:off x="5000625" y="5253038"/>
          <a:ext cx="150813" cy="260350"/>
        </p:xfrm>
        <a:graphic>
          <a:graphicData uri="http://schemas.openxmlformats.org/presentationml/2006/ole">
            <mc:AlternateContent xmlns:mc="http://schemas.openxmlformats.org/markup-compatibility/2006">
              <mc:Choice xmlns:v="urn:schemas-microsoft-com:vml" Requires="v">
                <p:oleObj spid="_x0000_s10330" name="Formel" r:id="rId5" imgW="171405" imgH="285670" progId="Equation.3">
                  <p:embed/>
                </p:oleObj>
              </mc:Choice>
              <mc:Fallback>
                <p:oleObj name="Formel" r:id="rId5" imgW="171405" imgH="285670" progId="Equation.3">
                  <p:embed/>
                  <p:pic>
                    <p:nvPicPr>
                      <p:cNvPr id="0" name="Object 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00625" y="5253038"/>
                        <a:ext cx="150813" cy="260350"/>
                      </a:xfrm>
                      <a:prstGeom prst="rect">
                        <a:avLst/>
                      </a:prstGeom>
                      <a:noFill/>
                      <a:ln>
                        <a:noFill/>
                      </a:ln>
                      <a:effectLst/>
                    </p:spPr>
                  </p:pic>
                </p:oleObj>
              </mc:Fallback>
            </mc:AlternateContent>
          </a:graphicData>
        </a:graphic>
      </p:graphicFrame>
      <p:sp>
        <p:nvSpPr>
          <p:cNvPr id="25" name="Rectangle 22"/>
          <p:cNvSpPr>
            <a:spLocks noChangeArrowheads="1"/>
          </p:cNvSpPr>
          <p:nvPr/>
        </p:nvSpPr>
        <p:spPr bwMode="auto">
          <a:xfrm>
            <a:off x="1063498" y="5716237"/>
            <a:ext cx="5833328"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DIE</a:t>
            </a:r>
            <a:r>
              <a:rPr kumimoji="0" lang="en-US" altLang="de-DE" sz="1600" b="1" i="0" u="none" strike="noStrike" kern="0" cap="none" spc="0" normalizeH="0" noProof="0" dirty="0" smtClean="0">
                <a:ln>
                  <a:noFill/>
                </a:ln>
                <a:solidFill>
                  <a:srgbClr val="000000"/>
                </a:solidFill>
                <a:effectLst/>
                <a:uLnTx/>
                <a:uFillTx/>
                <a:latin typeface="Arial" pitchFamily="34" charset="0"/>
                <a:ea typeface="ＭＳ Ｐゴシック" pitchFamily="34" charset="-128"/>
              </a:rPr>
              <a:t> ALLMENDE WIRD TRAGISCH ÜBERMÄßIG GENUTZT.</a:t>
            </a:r>
            <a:endPar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endParaRPr>
          </a:p>
        </p:txBody>
      </p:sp>
      <p:graphicFrame>
        <p:nvGraphicFramePr>
          <p:cNvPr id="26" name="Objekt 25"/>
          <p:cNvGraphicFramePr>
            <a:graphicFrameLocks noGrp="1"/>
          </p:cNvGraphicFramePr>
          <p:nvPr>
            <p:extLst>
              <p:ext uri="{D42A27DB-BD31-4B8C-83A1-F6EECF244321}">
                <p14:modId xmlns:p14="http://schemas.microsoft.com/office/powerpoint/2010/main" val="3877871102"/>
              </p:ext>
            </p:extLst>
          </p:nvPr>
        </p:nvGraphicFramePr>
        <p:xfrm>
          <a:off x="3485322" y="3471863"/>
          <a:ext cx="993913" cy="606424"/>
        </p:xfrm>
        <a:graphic>
          <a:graphicData uri="http://schemas.openxmlformats.org/presentationml/2006/ole">
            <mc:AlternateContent xmlns:mc="http://schemas.openxmlformats.org/markup-compatibility/2006">
              <mc:Choice xmlns:v="urn:schemas-microsoft-com:vml" Requires="v">
                <p:oleObj spid="_x0000_s10331" name="Formel" r:id="rId7" imgW="1686082" imgH="905041" progId="Equation.3">
                  <p:embed/>
                </p:oleObj>
              </mc:Choice>
              <mc:Fallback>
                <p:oleObj name="Formel" r:id="rId7" imgW="1686082" imgH="905041" progId="Equation.3">
                  <p:embed/>
                  <p:pic>
                    <p:nvPicPr>
                      <p:cNvPr id="0" name="Inhaltsplatzhalter 20"/>
                      <p:cNvPicPr>
                        <a:picLocks noGrp="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85322" y="3471863"/>
                        <a:ext cx="993913" cy="606424"/>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8115411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Allmende: individuelles Interesse vs. Gesamtheit der Dorfbewohner</a:t>
            </a:r>
            <a:endParaRPr lang="de-DE" dirty="0"/>
          </a:p>
        </p:txBody>
      </p:sp>
      <p:sp>
        <p:nvSpPr>
          <p:cNvPr id="3" name="Inhaltsplatzhalter 2"/>
          <p:cNvSpPr>
            <a:spLocks noGrp="1"/>
          </p:cNvSpPr>
          <p:nvPr>
            <p:ph idx="1"/>
          </p:nvPr>
        </p:nvSpPr>
        <p:spPr/>
        <p:txBody>
          <a:bodyPr/>
          <a:lstStyle/>
          <a:p>
            <a:r>
              <a:rPr lang="de-DE" sz="1600" b="0" dirty="0" smtClean="0"/>
              <a:t>Der </a:t>
            </a:r>
            <a:r>
              <a:rPr lang="de-DE" sz="1600" b="0" dirty="0" smtClean="0"/>
              <a:t>grund für die ‚Tragödie‘ besteht darin, dass ein einzelner Dorfbewohner sein einkommen steigern kann, wenn er eine weitere kuh weidet. Gleichzeitig sinkt jedoch das einkommen aller anderen dorfbewohner. </a:t>
            </a:r>
          </a:p>
          <a:p>
            <a:r>
              <a:rPr lang="de-DE" sz="1600" b="0" dirty="0" smtClean="0"/>
              <a:t>Externer effekt: der Dorfbewohner, der eine zusätzliche Kuh auf die Weide bringt, berücksichtigt die durch ihn verursachten kosten – einkommenseinbußen für den rest des dorfes, EXTERNER EFFEKT – nicht.</a:t>
            </a:r>
          </a:p>
        </p:txBody>
      </p:sp>
      <p:sp>
        <p:nvSpPr>
          <p:cNvPr id="4" name="Foliennummernplatzhalter 3"/>
          <p:cNvSpPr>
            <a:spLocks noGrp="1"/>
          </p:cNvSpPr>
          <p:nvPr>
            <p:ph type="sldNum" sz="quarter" idx="12"/>
          </p:nvPr>
        </p:nvSpPr>
        <p:spPr/>
        <p:txBody>
          <a:bodyPr/>
          <a:lstStyle/>
          <a:p>
            <a:fld id="{B03C7EDE-C1C1-4A17-8A67-66AA4FFFB732}" type="slidenum">
              <a:rPr lang="de-DE" smtClean="0"/>
              <a:pPr/>
              <a:t>27</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22014307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7842" y="1496951"/>
            <a:ext cx="8695857" cy="497205"/>
          </a:xfrm>
        </p:spPr>
        <p:txBody>
          <a:bodyPr/>
          <a:lstStyle/>
          <a:p>
            <a:r>
              <a:rPr lang="de-DE" dirty="0" smtClean="0"/>
              <a:t>Aktuelle tragödien durch übernutzung</a:t>
            </a:r>
            <a:endParaRPr lang="de-DE" dirty="0"/>
          </a:p>
        </p:txBody>
      </p:sp>
      <p:sp>
        <p:nvSpPr>
          <p:cNvPr id="3" name="Inhaltsplatzhalter 2"/>
          <p:cNvSpPr>
            <a:spLocks noGrp="1"/>
          </p:cNvSpPr>
          <p:nvPr>
            <p:ph idx="1"/>
          </p:nvPr>
        </p:nvSpPr>
        <p:spPr/>
        <p:txBody>
          <a:bodyPr/>
          <a:lstStyle/>
          <a:p>
            <a:endParaRPr lang="de-DE" b="0" dirty="0" smtClean="0"/>
          </a:p>
          <a:p>
            <a:r>
              <a:rPr lang="de-DE" sz="1600" b="0" dirty="0" smtClean="0">
                <a:latin typeface="Arial" panose="020B0604020202020204" pitchFamily="34" charset="0"/>
                <a:cs typeface="Arial" panose="020B0604020202020204" pitchFamily="34" charset="0"/>
              </a:rPr>
              <a:t>Moderne ‚Tragödien der Allmende‘ umfassen </a:t>
            </a:r>
          </a:p>
          <a:p>
            <a:pPr marL="285750" indent="-285750">
              <a:buFont typeface="Symbol" panose="05050102010706020507" pitchFamily="18" charset="2"/>
              <a:buChar char="-"/>
            </a:pPr>
            <a:r>
              <a:rPr lang="de-DE" sz="1600" b="0" dirty="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Überfischung der Meere; </a:t>
            </a:r>
          </a:p>
          <a:p>
            <a:pPr marL="285750" indent="-285750">
              <a:buFont typeface="Symbol" panose="05050102010706020507" pitchFamily="18" charset="2"/>
              <a:buChar char="-"/>
            </a:pPr>
            <a:r>
              <a:rPr lang="de-DE" sz="1600" b="0" dirty="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übermäßige Schlägerung von Wäldern in öffentlichem besitz; </a:t>
            </a:r>
          </a:p>
          <a:p>
            <a:pPr marL="285750" indent="-285750">
              <a:buFont typeface="Symbol" panose="05050102010706020507" pitchFamily="18" charset="2"/>
              <a:buChar char="-"/>
            </a:pPr>
            <a:r>
              <a:rPr lang="de-DE" sz="1600" b="0" dirty="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zu intensive nutzung öffentlicher erholungsräume, z. b. in 	den alpen; </a:t>
            </a:r>
          </a:p>
          <a:p>
            <a:pPr marL="285750" indent="-285750">
              <a:buFont typeface="Symbol" panose="05050102010706020507" pitchFamily="18" charset="2"/>
              <a:buChar char="-"/>
            </a:pPr>
            <a:r>
              <a:rPr lang="de-DE" sz="1600" b="0" dirty="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verkehrsstau in den städten.</a:t>
            </a: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28</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26061439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Externe effekte und eigentumsrechte </a:t>
            </a:r>
            <a:endParaRPr lang="de-DE" dirty="0"/>
          </a:p>
        </p:txBody>
      </p:sp>
      <p:sp>
        <p:nvSpPr>
          <p:cNvPr id="3" name="Inhaltsplatzhalter 2"/>
          <p:cNvSpPr>
            <a:spLocks noGrp="1"/>
          </p:cNvSpPr>
          <p:nvPr>
            <p:ph idx="1"/>
          </p:nvPr>
        </p:nvSpPr>
        <p:spPr/>
        <p:txBody>
          <a:bodyPr/>
          <a:lstStyle/>
          <a:p>
            <a:r>
              <a:rPr lang="de-DE" sz="1600" b="0" dirty="0" smtClean="0">
                <a:latin typeface="Arial" panose="020B0604020202020204" pitchFamily="34" charset="0"/>
                <a:cs typeface="Arial" panose="020B0604020202020204" pitchFamily="34" charset="0"/>
              </a:rPr>
              <a:t>Öffentliche </a:t>
            </a:r>
            <a:r>
              <a:rPr lang="de-DE" sz="1600" b="0" dirty="0" smtClean="0">
                <a:latin typeface="Arial" panose="020B0604020202020204" pitchFamily="34" charset="0"/>
                <a:cs typeface="Arial" panose="020B0604020202020204" pitchFamily="34" charset="0"/>
              </a:rPr>
              <a:t>güter sind ein sonderfall externer effekte.</a:t>
            </a:r>
          </a:p>
          <a:p>
            <a:r>
              <a:rPr lang="de-DE" sz="1600" b="0" dirty="0" smtClean="0">
                <a:latin typeface="Arial" panose="020B0604020202020204" pitchFamily="34" charset="0"/>
                <a:cs typeface="Arial" panose="020B0604020202020204" pitchFamily="34" charset="0"/>
              </a:rPr>
              <a:t>Ein gut ist dann ein reines öffentliches gut, wenn</a:t>
            </a:r>
          </a:p>
          <a:p>
            <a:r>
              <a:rPr lang="de-DE" sz="1600" b="0" dirty="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es von jedem konsumiert werden kann – </a:t>
            </a:r>
            <a:r>
              <a:rPr lang="de-DE" sz="1600" b="0" dirty="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                                 	nicht-ausschließbarkeit; </a:t>
            </a:r>
          </a:p>
          <a:p>
            <a:r>
              <a:rPr lang="de-DE" sz="1600" b="0" dirty="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jeder die gesamte menge des gutes konsumieren kann  –  	nicht-rivalität. </a:t>
            </a:r>
          </a:p>
          <a:p>
            <a:r>
              <a:rPr lang="de-DE" sz="1600" b="0" dirty="0" smtClean="0">
                <a:latin typeface="Arial" panose="020B0604020202020204" pitchFamily="34" charset="0"/>
                <a:cs typeface="Arial" panose="020B0604020202020204" pitchFamily="34" charset="0"/>
              </a:rPr>
              <a:t>Beispiele:	landesverteidigung </a:t>
            </a:r>
          </a:p>
          <a:p>
            <a:r>
              <a:rPr lang="de-DE" sz="1600" b="0" dirty="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	öffentliches fernsehprogramm </a:t>
            </a: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3</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29034854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Externe effekte und effizienz </a:t>
            </a:r>
            <a:endParaRPr lang="de-DE" dirty="0"/>
          </a:p>
        </p:txBody>
      </p:sp>
      <p:sp>
        <p:nvSpPr>
          <p:cNvPr id="3" name="Inhaltsplatzhalter 2"/>
          <p:cNvSpPr>
            <a:spLocks noGrp="1"/>
          </p:cNvSpPr>
          <p:nvPr>
            <p:ph idx="1"/>
          </p:nvPr>
        </p:nvSpPr>
        <p:spPr/>
        <p:txBody>
          <a:bodyPr/>
          <a:lstStyle/>
          <a:p>
            <a:endParaRPr lang="de-DE" b="0" dirty="0" smtClean="0"/>
          </a:p>
          <a:p>
            <a:r>
              <a:rPr lang="de-DE" sz="1600" b="0" dirty="0" smtClean="0">
                <a:latin typeface="Arial" panose="020B0604020202020204" pitchFamily="34" charset="0"/>
                <a:cs typeface="Arial" panose="020B0604020202020204" pitchFamily="34" charset="0"/>
              </a:rPr>
              <a:t>Externe effekte führen zu pareto-ineffizienz </a:t>
            </a:r>
          </a:p>
          <a:p>
            <a:pPr marL="285750" indent="-285750">
              <a:buFont typeface="Symbol" panose="05050102010706020507" pitchFamily="18" charset="2"/>
              <a:buChar char="-"/>
            </a:pPr>
            <a:r>
              <a:rPr lang="de-DE" sz="1600" b="0" dirty="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zu viele ressourcen werden für eine aktivität verwendet, die 	negative externe effekte verursacht.</a:t>
            </a:r>
          </a:p>
          <a:p>
            <a:pPr marL="285750" lvl="0" indent="-285750">
              <a:buFont typeface="Symbol" panose="05050102010706020507" pitchFamily="18" charset="2"/>
              <a:buChar char="-"/>
            </a:pPr>
            <a:r>
              <a:rPr lang="de-DE" sz="1600" b="0" dirty="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zu wenig </a:t>
            </a:r>
            <a:r>
              <a:rPr lang="de-DE" sz="1600" b="0" dirty="0">
                <a:solidFill>
                  <a:srgbClr val="000000"/>
                </a:solidFill>
                <a:latin typeface="Arial" panose="020B0604020202020204" pitchFamily="34" charset="0"/>
                <a:cs typeface="Arial" panose="020B0604020202020204" pitchFamily="34" charset="0"/>
              </a:rPr>
              <a:t>ressourcen werden für eine aktivität verwendet, die </a:t>
            </a:r>
            <a:r>
              <a:rPr lang="de-DE" sz="1600" b="0" dirty="0" smtClean="0">
                <a:solidFill>
                  <a:srgbClr val="000000"/>
                </a:solidFill>
                <a:latin typeface="Arial" panose="020B0604020202020204" pitchFamily="34" charset="0"/>
                <a:cs typeface="Arial" panose="020B0604020202020204" pitchFamily="34" charset="0"/>
              </a:rPr>
              <a:t>	positive externe </a:t>
            </a:r>
            <a:r>
              <a:rPr lang="de-DE" sz="1600" b="0" dirty="0">
                <a:solidFill>
                  <a:srgbClr val="000000"/>
                </a:solidFill>
                <a:latin typeface="Arial" panose="020B0604020202020204" pitchFamily="34" charset="0"/>
                <a:cs typeface="Arial" panose="020B0604020202020204" pitchFamily="34" charset="0"/>
              </a:rPr>
              <a:t>effekte </a:t>
            </a:r>
            <a:r>
              <a:rPr lang="de-DE" sz="1600" b="0" dirty="0" smtClean="0">
                <a:solidFill>
                  <a:srgbClr val="000000"/>
                </a:solidFill>
                <a:latin typeface="Arial" panose="020B0604020202020204" pitchFamily="34" charset="0"/>
                <a:cs typeface="Arial" panose="020B0604020202020204" pitchFamily="34" charset="0"/>
              </a:rPr>
              <a:t>verursacht.</a:t>
            </a:r>
            <a:endParaRPr lang="de-DE" sz="1600" b="0" dirty="0">
              <a:solidFill>
                <a:srgbClr val="000000"/>
              </a:solidFill>
              <a:latin typeface="Arial" panose="020B0604020202020204" pitchFamily="34" charset="0"/>
              <a:cs typeface="Arial" panose="020B0604020202020204" pitchFamily="34" charset="0"/>
            </a:endParaRPr>
          </a:p>
          <a:p>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4</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40534523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60558" y="1232606"/>
            <a:ext cx="8695857" cy="331151"/>
          </a:xfrm>
        </p:spPr>
        <p:txBody>
          <a:bodyPr/>
          <a:lstStyle/>
          <a:p>
            <a:r>
              <a:rPr lang="de-DE" dirty="0" smtClean="0"/>
              <a:t>Ineffizienz und negative externe effekte </a:t>
            </a:r>
            <a:endParaRPr lang="de-DE" dirty="0"/>
          </a:p>
        </p:txBody>
      </p:sp>
      <p:sp>
        <p:nvSpPr>
          <p:cNvPr id="3" name="Inhaltsplatzhalter 2"/>
          <p:cNvSpPr>
            <a:spLocks noGrp="1"/>
          </p:cNvSpPr>
          <p:nvPr>
            <p:ph idx="1"/>
          </p:nvPr>
        </p:nvSpPr>
        <p:spPr>
          <a:xfrm>
            <a:off x="787063" y="2040835"/>
            <a:ext cx="8697417" cy="4028661"/>
          </a:xfrm>
        </p:spPr>
        <p:txBody>
          <a:bodyPr/>
          <a:lstStyle/>
          <a:p>
            <a:r>
              <a:rPr lang="de-DE" sz="1600" b="0" dirty="0" smtClean="0">
                <a:latin typeface="Arial" panose="020B0604020202020204" pitchFamily="34" charset="0"/>
                <a:cs typeface="Arial" panose="020B0604020202020204" pitchFamily="34" charset="0"/>
              </a:rPr>
              <a:t>Angenommen werden zwei akteure, a und b, und zwei güter, Geld und zigarrenrauch.  </a:t>
            </a:r>
          </a:p>
          <a:p>
            <a:r>
              <a:rPr lang="de-DE" sz="1600" b="0" dirty="0" smtClean="0">
                <a:latin typeface="Arial" panose="020B0604020202020204" pitchFamily="34" charset="0"/>
                <a:cs typeface="Arial" panose="020B0604020202020204" pitchFamily="34" charset="0"/>
              </a:rPr>
              <a:t>Für akteur a sind geld und zigarrenrauch güter. </a:t>
            </a:r>
          </a:p>
          <a:p>
            <a:r>
              <a:rPr lang="de-DE" sz="1600" b="0" dirty="0" smtClean="0">
                <a:latin typeface="Arial" panose="020B0604020202020204" pitchFamily="34" charset="0"/>
                <a:cs typeface="Arial" panose="020B0604020202020204" pitchFamily="34" charset="0"/>
              </a:rPr>
              <a:t>Für akteur B ist Geld ein gut, zigarrenrauch ein ungut. </a:t>
            </a:r>
          </a:p>
          <a:p>
            <a:r>
              <a:rPr lang="de-DE" sz="1600" b="0" dirty="0" smtClean="0">
                <a:latin typeface="Arial" panose="020B0604020202020204" pitchFamily="34" charset="0"/>
                <a:cs typeface="Arial" panose="020B0604020202020204" pitchFamily="34" charset="0"/>
              </a:rPr>
              <a:t>Rauch ist ein reines (!) öffentliches gut.</a:t>
            </a:r>
          </a:p>
          <a:p>
            <a:r>
              <a:rPr lang="de-DE" sz="1600" b="0" dirty="0" smtClean="0">
                <a:latin typeface="Arial" panose="020B0604020202020204" pitchFamily="34" charset="0"/>
                <a:cs typeface="Arial" panose="020B0604020202020204" pitchFamily="34" charset="0"/>
              </a:rPr>
              <a:t>Akteur a hat eine ausstattung von €</a:t>
            </a:r>
            <a:r>
              <a:rPr lang="de-DE" sz="1600" b="0" dirty="0" err="1" smtClean="0">
                <a:latin typeface="Arial" panose="020B0604020202020204" pitchFamily="34" charset="0"/>
                <a:cs typeface="Arial" panose="020B0604020202020204" pitchFamily="34" charset="0"/>
              </a:rPr>
              <a:t>y</a:t>
            </a:r>
            <a:r>
              <a:rPr lang="de-DE" sz="1600" b="0" baseline="-25000" dirty="0" err="1" smtClean="0">
                <a:latin typeface="Arial" panose="020B0604020202020204" pitchFamily="34" charset="0"/>
                <a:cs typeface="Arial" panose="020B0604020202020204" pitchFamily="34" charset="0"/>
              </a:rPr>
              <a:t>a</a:t>
            </a:r>
            <a:r>
              <a:rPr lang="de-DE" sz="1600" b="0" dirty="0" smtClean="0">
                <a:latin typeface="Arial" panose="020B0604020202020204" pitchFamily="34" charset="0"/>
                <a:cs typeface="Arial" panose="020B0604020202020204" pitchFamily="34" charset="0"/>
              </a:rPr>
              <a:t>. </a:t>
            </a:r>
          </a:p>
          <a:p>
            <a:r>
              <a:rPr lang="de-DE" sz="1600" b="0" dirty="0" smtClean="0">
                <a:latin typeface="Arial" panose="020B0604020202020204" pitchFamily="34" charset="0"/>
                <a:cs typeface="Arial" panose="020B0604020202020204" pitchFamily="34" charset="0"/>
              </a:rPr>
              <a:t>Akteur b hat eine ausstattung von €</a:t>
            </a:r>
            <a:r>
              <a:rPr lang="de-DE" sz="1600" b="0" dirty="0" err="1" smtClean="0">
                <a:latin typeface="Arial" panose="020B0604020202020204" pitchFamily="34" charset="0"/>
                <a:cs typeface="Arial" panose="020B0604020202020204" pitchFamily="34" charset="0"/>
              </a:rPr>
              <a:t>y</a:t>
            </a:r>
            <a:r>
              <a:rPr lang="de-DE" sz="1600" b="0" baseline="-25000" dirty="0" err="1" smtClean="0">
                <a:latin typeface="Arial" panose="020B0604020202020204" pitchFamily="34" charset="0"/>
                <a:cs typeface="Arial" panose="020B0604020202020204" pitchFamily="34" charset="0"/>
              </a:rPr>
              <a:t>b</a:t>
            </a:r>
            <a:r>
              <a:rPr lang="de-DE" sz="1600" b="0" dirty="0" smtClean="0">
                <a:latin typeface="Arial" panose="020B0604020202020204" pitchFamily="34" charset="0"/>
                <a:cs typeface="Arial" panose="020B0604020202020204" pitchFamily="34" charset="0"/>
              </a:rPr>
              <a:t>. </a:t>
            </a:r>
          </a:p>
          <a:p>
            <a:r>
              <a:rPr lang="de-DE" sz="1600" b="0" dirty="0" smtClean="0">
                <a:latin typeface="Arial" panose="020B0604020202020204" pitchFamily="34" charset="0"/>
                <a:cs typeface="Arial" panose="020B0604020202020204" pitchFamily="34" charset="0"/>
              </a:rPr>
              <a:t>Die intensität des zigarrenrauchs wird auf einer </a:t>
            </a:r>
            <a:r>
              <a:rPr lang="de-DE" sz="1600" b="0" dirty="0" err="1" smtClean="0">
                <a:latin typeface="Arial" panose="020B0604020202020204" pitchFamily="34" charset="0"/>
                <a:cs typeface="Arial" panose="020B0604020202020204" pitchFamily="34" charset="0"/>
              </a:rPr>
              <a:t>skala</a:t>
            </a:r>
            <a:r>
              <a:rPr lang="de-DE" sz="1600" b="0" dirty="0" smtClean="0">
                <a:latin typeface="Arial" panose="020B0604020202020204" pitchFamily="34" charset="0"/>
                <a:cs typeface="Arial" panose="020B0604020202020204" pitchFamily="34" charset="0"/>
              </a:rPr>
              <a:t> von 0 (kein Rauch) bis 1 (maximale konzentration) gemessen. </a:t>
            </a: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5</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16852596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19585" y="490483"/>
            <a:ext cx="8695857" cy="304647"/>
          </a:xfrm>
        </p:spPr>
        <p:txBody>
          <a:bodyPr/>
          <a:lstStyle/>
          <a:p>
            <a:r>
              <a:rPr lang="de-DE" dirty="0" smtClean="0"/>
              <a:t>Indifferenzkurven für akteur a – geld und rauch sind güter </a:t>
            </a:r>
            <a:endParaRPr lang="de-DE" dirty="0"/>
          </a:p>
        </p:txBody>
      </p:sp>
      <p:sp>
        <p:nvSpPr>
          <p:cNvPr id="3" name="Inhaltsplatzhalter 2"/>
          <p:cNvSpPr>
            <a:spLocks noGrp="1"/>
          </p:cNvSpPr>
          <p:nvPr>
            <p:ph idx="1"/>
          </p:nvPr>
        </p:nvSpPr>
        <p:spPr>
          <a:xfrm>
            <a:off x="787063" y="980661"/>
            <a:ext cx="8697417" cy="5220115"/>
          </a:xfrm>
        </p:spPr>
        <p:txBody>
          <a:bodyPr/>
          <a:lstStyle/>
          <a:p>
            <a:r>
              <a:rPr lang="de-DE" dirty="0" smtClean="0"/>
              <a:t> </a:t>
            </a:r>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6</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
        <p:nvSpPr>
          <p:cNvPr id="6" name="Line 3"/>
          <p:cNvSpPr>
            <a:spLocks noChangeShapeType="1"/>
          </p:cNvSpPr>
          <p:nvPr/>
        </p:nvSpPr>
        <p:spPr bwMode="auto">
          <a:xfrm>
            <a:off x="1600200" y="1676400"/>
            <a:ext cx="0" cy="3505200"/>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7" name="Line 4"/>
          <p:cNvSpPr>
            <a:spLocks noChangeShapeType="1"/>
          </p:cNvSpPr>
          <p:nvPr/>
        </p:nvSpPr>
        <p:spPr bwMode="auto">
          <a:xfrm>
            <a:off x="1600200" y="5200650"/>
            <a:ext cx="4495800" cy="0"/>
          </a:xfrm>
          <a:prstGeom prst="line">
            <a:avLst/>
          </a:prstGeom>
          <a:noFill/>
          <a:ln w="127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8" name="Line 6"/>
          <p:cNvSpPr>
            <a:spLocks noChangeShapeType="1"/>
          </p:cNvSpPr>
          <p:nvPr/>
        </p:nvSpPr>
        <p:spPr bwMode="auto">
          <a:xfrm>
            <a:off x="1595438" y="2262188"/>
            <a:ext cx="4262437" cy="0"/>
          </a:xfrm>
          <a:prstGeom prst="line">
            <a:avLst/>
          </a:prstGeom>
          <a:noFill/>
          <a:ln w="25400">
            <a:solidFill>
              <a:srgbClr val="000000"/>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9" name="Arc 11"/>
          <p:cNvSpPr>
            <a:spLocks/>
          </p:cNvSpPr>
          <p:nvPr/>
        </p:nvSpPr>
        <p:spPr bwMode="auto">
          <a:xfrm rot="10800000">
            <a:off x="1843088" y="2692400"/>
            <a:ext cx="2273300" cy="2317750"/>
          </a:xfrm>
          <a:custGeom>
            <a:avLst/>
            <a:gdLst>
              <a:gd name="T0" fmla="*/ 2147483647 w 21354"/>
              <a:gd name="T1" fmla="*/ 0 h 21454"/>
              <a:gd name="T2" fmla="*/ 2147483647 w 21354"/>
              <a:gd name="T3" fmla="*/ 2147483647 h 21454"/>
              <a:gd name="T4" fmla="*/ 0 w 21354"/>
              <a:gd name="T5" fmla="*/ 2147483647 h 21454"/>
              <a:gd name="T6" fmla="*/ 0 60000 65536"/>
              <a:gd name="T7" fmla="*/ 0 60000 65536"/>
              <a:gd name="T8" fmla="*/ 0 60000 65536"/>
              <a:gd name="T9" fmla="*/ 0 w 21354"/>
              <a:gd name="T10" fmla="*/ 0 h 21454"/>
              <a:gd name="T11" fmla="*/ 21354 w 21354"/>
              <a:gd name="T12" fmla="*/ 21454 h 21454"/>
            </a:gdLst>
            <a:ahLst/>
            <a:cxnLst>
              <a:cxn ang="T6">
                <a:pos x="T0" y="T1"/>
              </a:cxn>
              <a:cxn ang="T7">
                <a:pos x="T2" y="T3"/>
              </a:cxn>
              <a:cxn ang="T8">
                <a:pos x="T4" y="T5"/>
              </a:cxn>
            </a:cxnLst>
            <a:rect l="T9" t="T10" r="T11" b="T12"/>
            <a:pathLst>
              <a:path w="21354" h="21454" fill="none" extrusionOk="0">
                <a:moveTo>
                  <a:pt x="2504" y="-1"/>
                </a:moveTo>
                <a:cubicBezTo>
                  <a:pt x="12171" y="1127"/>
                  <a:pt x="19890" y="8582"/>
                  <a:pt x="21354" y="18204"/>
                </a:cubicBezTo>
              </a:path>
              <a:path w="21354" h="21454" stroke="0" extrusionOk="0">
                <a:moveTo>
                  <a:pt x="2504" y="-1"/>
                </a:moveTo>
                <a:cubicBezTo>
                  <a:pt x="12171" y="1127"/>
                  <a:pt x="19890" y="8582"/>
                  <a:pt x="21354" y="18204"/>
                </a:cubicBezTo>
                <a:lnTo>
                  <a:pt x="0" y="21454"/>
                </a:lnTo>
                <a:lnTo>
                  <a:pt x="2504" y="-1"/>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0" name="Arc 12"/>
          <p:cNvSpPr>
            <a:spLocks/>
          </p:cNvSpPr>
          <p:nvPr/>
        </p:nvSpPr>
        <p:spPr bwMode="auto">
          <a:xfrm rot="10800000">
            <a:off x="1938338" y="1511300"/>
            <a:ext cx="3228975" cy="3413125"/>
          </a:xfrm>
          <a:custGeom>
            <a:avLst/>
            <a:gdLst>
              <a:gd name="T0" fmla="*/ 2147483647 w 21044"/>
              <a:gd name="T1" fmla="*/ 0 h 21453"/>
              <a:gd name="T2" fmla="*/ 2147483647 w 21044"/>
              <a:gd name="T3" fmla="*/ 2147483647 h 21453"/>
              <a:gd name="T4" fmla="*/ 0 w 21044"/>
              <a:gd name="T5" fmla="*/ 2147483647 h 21453"/>
              <a:gd name="T6" fmla="*/ 0 60000 65536"/>
              <a:gd name="T7" fmla="*/ 0 60000 65536"/>
              <a:gd name="T8" fmla="*/ 0 60000 65536"/>
              <a:gd name="T9" fmla="*/ 0 w 21044"/>
              <a:gd name="T10" fmla="*/ 0 h 21453"/>
              <a:gd name="T11" fmla="*/ 21044 w 21044"/>
              <a:gd name="T12" fmla="*/ 21453 h 21453"/>
            </a:gdLst>
            <a:ahLst/>
            <a:cxnLst>
              <a:cxn ang="T6">
                <a:pos x="T0" y="T1"/>
              </a:cxn>
              <a:cxn ang="T7">
                <a:pos x="T2" y="T3"/>
              </a:cxn>
              <a:cxn ang="T8">
                <a:pos x="T4" y="T5"/>
              </a:cxn>
            </a:cxnLst>
            <a:rect l="T9" t="T10" r="T11" b="T12"/>
            <a:pathLst>
              <a:path w="21044" h="21453" fill="none" extrusionOk="0">
                <a:moveTo>
                  <a:pt x="2513" y="-1"/>
                </a:moveTo>
                <a:cubicBezTo>
                  <a:pt x="11571" y="1060"/>
                  <a:pt x="18988" y="7697"/>
                  <a:pt x="21044" y="16583"/>
                </a:cubicBezTo>
              </a:path>
              <a:path w="21044" h="21453" stroke="0" extrusionOk="0">
                <a:moveTo>
                  <a:pt x="2513" y="-1"/>
                </a:moveTo>
                <a:cubicBezTo>
                  <a:pt x="11571" y="1060"/>
                  <a:pt x="18988" y="7697"/>
                  <a:pt x="21044" y="16583"/>
                </a:cubicBezTo>
                <a:lnTo>
                  <a:pt x="0" y="21453"/>
                </a:lnTo>
                <a:lnTo>
                  <a:pt x="2513" y="-1"/>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1" name="Arc 13"/>
          <p:cNvSpPr>
            <a:spLocks/>
          </p:cNvSpPr>
          <p:nvPr/>
        </p:nvSpPr>
        <p:spPr bwMode="auto">
          <a:xfrm rot="10800000">
            <a:off x="3152775" y="1308100"/>
            <a:ext cx="3184525" cy="3413125"/>
          </a:xfrm>
          <a:custGeom>
            <a:avLst/>
            <a:gdLst>
              <a:gd name="T0" fmla="*/ 2147483647 w 20748"/>
              <a:gd name="T1" fmla="*/ 0 h 21453"/>
              <a:gd name="T2" fmla="*/ 2147483647 w 20748"/>
              <a:gd name="T3" fmla="*/ 2147483647 h 21453"/>
              <a:gd name="T4" fmla="*/ 0 w 20748"/>
              <a:gd name="T5" fmla="*/ 2147483647 h 21453"/>
              <a:gd name="T6" fmla="*/ 0 60000 65536"/>
              <a:gd name="T7" fmla="*/ 0 60000 65536"/>
              <a:gd name="T8" fmla="*/ 0 60000 65536"/>
              <a:gd name="T9" fmla="*/ 0 w 20748"/>
              <a:gd name="T10" fmla="*/ 0 h 21453"/>
              <a:gd name="T11" fmla="*/ 20748 w 20748"/>
              <a:gd name="T12" fmla="*/ 21453 h 21453"/>
            </a:gdLst>
            <a:ahLst/>
            <a:cxnLst>
              <a:cxn ang="T6">
                <a:pos x="T0" y="T1"/>
              </a:cxn>
              <a:cxn ang="T7">
                <a:pos x="T2" y="T3"/>
              </a:cxn>
              <a:cxn ang="T8">
                <a:pos x="T4" y="T5"/>
              </a:cxn>
            </a:cxnLst>
            <a:rect l="T9" t="T10" r="T11" b="T12"/>
            <a:pathLst>
              <a:path w="20748" h="21453" fill="none" extrusionOk="0">
                <a:moveTo>
                  <a:pt x="2513" y="-1"/>
                </a:moveTo>
                <a:cubicBezTo>
                  <a:pt x="11145" y="1010"/>
                  <a:pt x="18330" y="7097"/>
                  <a:pt x="20747" y="15445"/>
                </a:cubicBezTo>
              </a:path>
              <a:path w="20748" h="21453" stroke="0" extrusionOk="0">
                <a:moveTo>
                  <a:pt x="2513" y="-1"/>
                </a:moveTo>
                <a:cubicBezTo>
                  <a:pt x="11145" y="1010"/>
                  <a:pt x="18330" y="7097"/>
                  <a:pt x="20747" y="15445"/>
                </a:cubicBezTo>
                <a:lnTo>
                  <a:pt x="0" y="21453"/>
                </a:lnTo>
                <a:lnTo>
                  <a:pt x="2513" y="-1"/>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2" name="AutoShape 17"/>
          <p:cNvSpPr>
            <a:spLocks noChangeArrowheads="1"/>
          </p:cNvSpPr>
          <p:nvPr/>
        </p:nvSpPr>
        <p:spPr bwMode="auto">
          <a:xfrm rot="20040000">
            <a:off x="2132013" y="3679825"/>
            <a:ext cx="3165475" cy="403225"/>
          </a:xfrm>
          <a:prstGeom prst="rightArrow">
            <a:avLst>
              <a:gd name="adj1" fmla="val 50000"/>
              <a:gd name="adj2" fmla="val 392556"/>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3" name="Rectangle 9"/>
          <p:cNvSpPr>
            <a:spLocks noChangeArrowheads="1"/>
          </p:cNvSpPr>
          <p:nvPr/>
        </p:nvSpPr>
        <p:spPr bwMode="auto">
          <a:xfrm>
            <a:off x="884238" y="1181100"/>
            <a:ext cx="923330"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RAUCH</a:t>
            </a:r>
          </a:p>
        </p:txBody>
      </p:sp>
      <p:sp>
        <p:nvSpPr>
          <p:cNvPr id="14" name="Rectangle 10"/>
          <p:cNvSpPr>
            <a:spLocks noChangeArrowheads="1"/>
          </p:cNvSpPr>
          <p:nvPr/>
        </p:nvSpPr>
        <p:spPr bwMode="auto">
          <a:xfrm>
            <a:off x="5932488" y="5208588"/>
            <a:ext cx="75501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GELD</a:t>
            </a:r>
            <a:endPar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endParaRPr>
          </a:p>
        </p:txBody>
      </p:sp>
      <p:sp>
        <p:nvSpPr>
          <p:cNvPr id="15" name="Oval 14"/>
          <p:cNvSpPr>
            <a:spLocks noChangeArrowheads="1"/>
          </p:cNvSpPr>
          <p:nvPr/>
        </p:nvSpPr>
        <p:spPr bwMode="auto">
          <a:xfrm>
            <a:off x="3849688" y="5130800"/>
            <a:ext cx="144462" cy="144463"/>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6" name="Rectangle 15"/>
          <p:cNvSpPr>
            <a:spLocks noChangeArrowheads="1"/>
          </p:cNvSpPr>
          <p:nvPr/>
        </p:nvSpPr>
        <p:spPr bwMode="auto">
          <a:xfrm>
            <a:off x="3689350" y="5208588"/>
            <a:ext cx="399148"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err="1"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err="1" smtClean="0">
                <a:ln>
                  <a:noFill/>
                </a:ln>
                <a:solidFill>
                  <a:srgbClr val="000000"/>
                </a:solidFill>
                <a:effectLst/>
                <a:uLnTx/>
                <a:uFillTx/>
                <a:latin typeface="Arial" pitchFamily="34" charset="0"/>
                <a:ea typeface="ＭＳ Ｐゴシック" pitchFamily="34" charset="-128"/>
              </a:rPr>
              <a:t>A</a:t>
            </a:r>
            <a:endPar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endParaRPr>
          </a:p>
        </p:txBody>
      </p:sp>
      <p:sp>
        <p:nvSpPr>
          <p:cNvPr id="17" name="Rectangle 5"/>
          <p:cNvSpPr>
            <a:spLocks noChangeArrowheads="1"/>
          </p:cNvSpPr>
          <p:nvPr/>
        </p:nvSpPr>
        <p:spPr bwMode="auto">
          <a:xfrm>
            <a:off x="1225481" y="5169246"/>
            <a:ext cx="44563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O</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A</a:t>
            </a:r>
          </a:p>
        </p:txBody>
      </p:sp>
      <p:sp>
        <p:nvSpPr>
          <p:cNvPr id="18" name="Rectangle 7"/>
          <p:cNvSpPr>
            <a:spLocks noChangeArrowheads="1"/>
          </p:cNvSpPr>
          <p:nvPr/>
        </p:nvSpPr>
        <p:spPr bwMode="auto">
          <a:xfrm>
            <a:off x="1193800" y="2061812"/>
            <a:ext cx="299762"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1</a:t>
            </a:r>
          </a:p>
        </p:txBody>
      </p:sp>
      <p:sp>
        <p:nvSpPr>
          <p:cNvPr id="19" name="Rectangle 18"/>
          <p:cNvSpPr>
            <a:spLocks noChangeArrowheads="1"/>
          </p:cNvSpPr>
          <p:nvPr/>
        </p:nvSpPr>
        <p:spPr bwMode="auto">
          <a:xfrm rot="3600000">
            <a:off x="4952008" y="2842684"/>
            <a:ext cx="1025922"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BESSER</a:t>
            </a:r>
          </a:p>
        </p:txBody>
      </p:sp>
    </p:spTree>
    <p:extLst>
      <p:ext uri="{BB962C8B-B14F-4D97-AF65-F5344CB8AC3E}">
        <p14:creationId xmlns:p14="http://schemas.microsoft.com/office/powerpoint/2010/main" val="4519770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61955" y="477231"/>
            <a:ext cx="9006027" cy="317899"/>
          </a:xfrm>
        </p:spPr>
        <p:txBody>
          <a:bodyPr/>
          <a:lstStyle/>
          <a:p>
            <a:r>
              <a:rPr lang="de-DE" dirty="0" smtClean="0"/>
              <a:t>Indifferenzkurven für akteur b – geld IST EIN GUT, rauch ein ungut </a:t>
            </a:r>
            <a:endParaRPr lang="de-DE" dirty="0"/>
          </a:p>
        </p:txBody>
      </p:sp>
      <p:sp>
        <p:nvSpPr>
          <p:cNvPr id="3" name="Inhaltsplatzhalter 2"/>
          <p:cNvSpPr>
            <a:spLocks noGrp="1"/>
          </p:cNvSpPr>
          <p:nvPr>
            <p:ph idx="1"/>
          </p:nvPr>
        </p:nvSpPr>
        <p:spPr>
          <a:xfrm>
            <a:off x="787063" y="980661"/>
            <a:ext cx="8697417" cy="5220115"/>
          </a:xfrm>
        </p:spPr>
        <p:txBody>
          <a:bodyPr/>
          <a:lstStyle/>
          <a:p>
            <a:r>
              <a:rPr lang="de-DE" dirty="0" smtClean="0"/>
              <a:t> </a:t>
            </a:r>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7</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
        <p:nvSpPr>
          <p:cNvPr id="6" name="Line 3"/>
          <p:cNvSpPr>
            <a:spLocks noChangeShapeType="1"/>
          </p:cNvSpPr>
          <p:nvPr/>
        </p:nvSpPr>
        <p:spPr bwMode="auto">
          <a:xfrm>
            <a:off x="1600200" y="1676400"/>
            <a:ext cx="0" cy="3505200"/>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7" name="Line 4"/>
          <p:cNvSpPr>
            <a:spLocks noChangeShapeType="1"/>
          </p:cNvSpPr>
          <p:nvPr/>
        </p:nvSpPr>
        <p:spPr bwMode="auto">
          <a:xfrm>
            <a:off x="1600200" y="5200650"/>
            <a:ext cx="4495800" cy="0"/>
          </a:xfrm>
          <a:prstGeom prst="line">
            <a:avLst/>
          </a:prstGeom>
          <a:noFill/>
          <a:ln w="127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8" name="Line 6"/>
          <p:cNvSpPr>
            <a:spLocks noChangeShapeType="1"/>
          </p:cNvSpPr>
          <p:nvPr/>
        </p:nvSpPr>
        <p:spPr bwMode="auto">
          <a:xfrm>
            <a:off x="1595438" y="2262188"/>
            <a:ext cx="4262437" cy="0"/>
          </a:xfrm>
          <a:prstGeom prst="line">
            <a:avLst/>
          </a:prstGeom>
          <a:noFill/>
          <a:ln w="25400">
            <a:solidFill>
              <a:srgbClr val="000000"/>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3" name="Rectangle 9"/>
          <p:cNvSpPr>
            <a:spLocks noChangeArrowheads="1"/>
          </p:cNvSpPr>
          <p:nvPr/>
        </p:nvSpPr>
        <p:spPr bwMode="auto">
          <a:xfrm>
            <a:off x="884238" y="1181100"/>
            <a:ext cx="923330"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RAUCH</a:t>
            </a:r>
          </a:p>
        </p:txBody>
      </p:sp>
      <p:sp>
        <p:nvSpPr>
          <p:cNvPr id="14" name="Rectangle 10"/>
          <p:cNvSpPr>
            <a:spLocks noChangeArrowheads="1"/>
          </p:cNvSpPr>
          <p:nvPr/>
        </p:nvSpPr>
        <p:spPr bwMode="auto">
          <a:xfrm>
            <a:off x="5932488" y="5208588"/>
            <a:ext cx="75501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GELD</a:t>
            </a:r>
            <a:endPar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endParaRPr>
          </a:p>
        </p:txBody>
      </p:sp>
      <p:sp>
        <p:nvSpPr>
          <p:cNvPr id="15" name="Oval 14"/>
          <p:cNvSpPr>
            <a:spLocks noChangeArrowheads="1"/>
          </p:cNvSpPr>
          <p:nvPr/>
        </p:nvSpPr>
        <p:spPr bwMode="auto">
          <a:xfrm>
            <a:off x="3849688" y="5130800"/>
            <a:ext cx="144462" cy="144463"/>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6" name="Rectangle 15"/>
          <p:cNvSpPr>
            <a:spLocks noChangeArrowheads="1"/>
          </p:cNvSpPr>
          <p:nvPr/>
        </p:nvSpPr>
        <p:spPr bwMode="auto">
          <a:xfrm>
            <a:off x="3689350" y="5208588"/>
            <a:ext cx="399148"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err="1"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err="1" smtClean="0">
                <a:ln>
                  <a:noFill/>
                </a:ln>
                <a:solidFill>
                  <a:srgbClr val="000000"/>
                </a:solidFill>
                <a:effectLst/>
                <a:uLnTx/>
                <a:uFillTx/>
                <a:latin typeface="Arial" pitchFamily="34" charset="0"/>
                <a:ea typeface="ＭＳ Ｐゴシック" pitchFamily="34" charset="-128"/>
              </a:rPr>
              <a:t>B</a:t>
            </a:r>
            <a:endPar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endParaRPr>
          </a:p>
        </p:txBody>
      </p:sp>
      <p:sp>
        <p:nvSpPr>
          <p:cNvPr id="17" name="Rectangle 5"/>
          <p:cNvSpPr>
            <a:spLocks noChangeArrowheads="1"/>
          </p:cNvSpPr>
          <p:nvPr/>
        </p:nvSpPr>
        <p:spPr bwMode="auto">
          <a:xfrm>
            <a:off x="1268340" y="5203031"/>
            <a:ext cx="44563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O</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B</a:t>
            </a:r>
          </a:p>
        </p:txBody>
      </p:sp>
      <p:sp>
        <p:nvSpPr>
          <p:cNvPr id="18" name="Rectangle 7"/>
          <p:cNvSpPr>
            <a:spLocks noChangeArrowheads="1"/>
          </p:cNvSpPr>
          <p:nvPr/>
        </p:nvSpPr>
        <p:spPr bwMode="auto">
          <a:xfrm>
            <a:off x="1193800" y="2061812"/>
            <a:ext cx="299762"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1</a:t>
            </a:r>
          </a:p>
        </p:txBody>
      </p:sp>
      <p:sp>
        <p:nvSpPr>
          <p:cNvPr id="19" name="Rectangle 18"/>
          <p:cNvSpPr>
            <a:spLocks noChangeArrowheads="1"/>
          </p:cNvSpPr>
          <p:nvPr/>
        </p:nvSpPr>
        <p:spPr bwMode="auto">
          <a:xfrm rot="17661655">
            <a:off x="4629282" y="4245534"/>
            <a:ext cx="126338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BESSER</a:t>
            </a:r>
          </a:p>
        </p:txBody>
      </p:sp>
      <p:grpSp>
        <p:nvGrpSpPr>
          <p:cNvPr id="20" name="Group 17"/>
          <p:cNvGrpSpPr>
            <a:grpSpLocks/>
          </p:cNvGrpSpPr>
          <p:nvPr/>
        </p:nvGrpSpPr>
        <p:grpSpPr bwMode="auto">
          <a:xfrm>
            <a:off x="1952625" y="2390775"/>
            <a:ext cx="4900613" cy="3543300"/>
            <a:chOff x="1230" y="1506"/>
            <a:chExt cx="3087" cy="2232"/>
          </a:xfrm>
        </p:grpSpPr>
        <p:sp>
          <p:nvSpPr>
            <p:cNvPr id="21" name="Arc 14"/>
            <p:cNvSpPr>
              <a:spLocks/>
            </p:cNvSpPr>
            <p:nvPr/>
          </p:nvSpPr>
          <p:spPr bwMode="auto">
            <a:xfrm rot="10800000">
              <a:off x="1230" y="1604"/>
              <a:ext cx="1433" cy="1460"/>
            </a:xfrm>
            <a:custGeom>
              <a:avLst/>
              <a:gdLst>
                <a:gd name="T0" fmla="*/ 6 w 21357"/>
                <a:gd name="T1" fmla="*/ 1 h 21454"/>
                <a:gd name="T2" fmla="*/ 1 w 21357"/>
                <a:gd name="T3" fmla="*/ 7 h 21454"/>
                <a:gd name="T4" fmla="*/ 0 w 21357"/>
                <a:gd name="T5" fmla="*/ 0 h 21454"/>
                <a:gd name="T6" fmla="*/ 0 60000 65536"/>
                <a:gd name="T7" fmla="*/ 0 60000 65536"/>
                <a:gd name="T8" fmla="*/ 0 60000 65536"/>
                <a:gd name="T9" fmla="*/ 0 w 21357"/>
                <a:gd name="T10" fmla="*/ 0 h 21454"/>
                <a:gd name="T11" fmla="*/ 21357 w 21357"/>
                <a:gd name="T12" fmla="*/ 21454 h 21454"/>
              </a:gdLst>
              <a:ahLst/>
              <a:cxnLst>
                <a:cxn ang="T6">
                  <a:pos x="T0" y="T1"/>
                </a:cxn>
                <a:cxn ang="T7">
                  <a:pos x="T2" y="T3"/>
                </a:cxn>
                <a:cxn ang="T8">
                  <a:pos x="T4" y="T5"/>
                </a:cxn>
              </a:cxnLst>
              <a:rect l="T9" t="T10" r="T11" b="T12"/>
              <a:pathLst>
                <a:path w="21357" h="21454" fill="none" extrusionOk="0">
                  <a:moveTo>
                    <a:pt x="21356" y="3233"/>
                  </a:moveTo>
                  <a:cubicBezTo>
                    <a:pt x="19898" y="12862"/>
                    <a:pt x="12178" y="20324"/>
                    <a:pt x="2506" y="21454"/>
                  </a:cubicBezTo>
                </a:path>
                <a:path w="21357" h="21454" stroke="0" extrusionOk="0">
                  <a:moveTo>
                    <a:pt x="21356" y="3233"/>
                  </a:moveTo>
                  <a:cubicBezTo>
                    <a:pt x="19898" y="12862"/>
                    <a:pt x="12178" y="20324"/>
                    <a:pt x="2506" y="21454"/>
                  </a:cubicBezTo>
                  <a:lnTo>
                    <a:pt x="0" y="0"/>
                  </a:lnTo>
                  <a:lnTo>
                    <a:pt x="21356" y="3233"/>
                  </a:lnTo>
                  <a:close/>
                </a:path>
              </a:pathLst>
            </a:custGeom>
            <a:noFill/>
            <a:ln w="25400" cap="rnd">
              <a:solidFill>
                <a:srgbClr val="3CF2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fontAlgn="base" hangingPunct="0">
                <a:spcBef>
                  <a:spcPct val="0"/>
                </a:spcBef>
                <a:spcAft>
                  <a:spcPct val="0"/>
                </a:spcAft>
              </a:pPr>
              <a:endParaRPr lang="de-DE" sz="3200" b="1" smtClean="0">
                <a:solidFill>
                  <a:srgbClr val="000000"/>
                </a:solidFill>
                <a:latin typeface="Arial" pitchFamily="34" charset="0"/>
                <a:ea typeface="ＭＳ Ｐゴシック" pitchFamily="34" charset="-128"/>
              </a:endParaRPr>
            </a:p>
          </p:txBody>
        </p:sp>
        <p:sp>
          <p:nvSpPr>
            <p:cNvPr id="22" name="Arc 15"/>
            <p:cNvSpPr>
              <a:spLocks/>
            </p:cNvSpPr>
            <p:nvPr/>
          </p:nvSpPr>
          <p:spPr bwMode="auto">
            <a:xfrm rot="10800000">
              <a:off x="1711" y="1506"/>
              <a:ext cx="2034" cy="2150"/>
            </a:xfrm>
            <a:custGeom>
              <a:avLst/>
              <a:gdLst>
                <a:gd name="T0" fmla="*/ 19 w 21046"/>
                <a:gd name="T1" fmla="*/ 5 h 21453"/>
                <a:gd name="T2" fmla="*/ 2 w 21046"/>
                <a:gd name="T3" fmla="*/ 22 h 21453"/>
                <a:gd name="T4" fmla="*/ 0 w 21046"/>
                <a:gd name="T5" fmla="*/ 0 h 21453"/>
                <a:gd name="T6" fmla="*/ 0 60000 65536"/>
                <a:gd name="T7" fmla="*/ 0 60000 65536"/>
                <a:gd name="T8" fmla="*/ 0 60000 65536"/>
                <a:gd name="T9" fmla="*/ 0 w 21046"/>
                <a:gd name="T10" fmla="*/ 0 h 21453"/>
                <a:gd name="T11" fmla="*/ 21046 w 21046"/>
                <a:gd name="T12" fmla="*/ 21453 h 21453"/>
              </a:gdLst>
              <a:ahLst/>
              <a:cxnLst>
                <a:cxn ang="T6">
                  <a:pos x="T0" y="T1"/>
                </a:cxn>
                <a:cxn ang="T7">
                  <a:pos x="T2" y="T3"/>
                </a:cxn>
                <a:cxn ang="T8">
                  <a:pos x="T4" y="T5"/>
                </a:cxn>
              </a:cxnLst>
              <a:rect l="T9" t="T10" r="T11" b="T12"/>
              <a:pathLst>
                <a:path w="21046" h="21453" fill="none" extrusionOk="0">
                  <a:moveTo>
                    <a:pt x="21046" y="4860"/>
                  </a:moveTo>
                  <a:cubicBezTo>
                    <a:pt x="18993" y="13749"/>
                    <a:pt x="11575" y="20391"/>
                    <a:pt x="2514" y="21453"/>
                  </a:cubicBezTo>
                </a:path>
                <a:path w="21046" h="21453" stroke="0" extrusionOk="0">
                  <a:moveTo>
                    <a:pt x="21046" y="4860"/>
                  </a:moveTo>
                  <a:cubicBezTo>
                    <a:pt x="18993" y="13749"/>
                    <a:pt x="11575" y="20391"/>
                    <a:pt x="2514" y="21453"/>
                  </a:cubicBezTo>
                  <a:lnTo>
                    <a:pt x="0" y="0"/>
                  </a:lnTo>
                  <a:lnTo>
                    <a:pt x="21046" y="4860"/>
                  </a:lnTo>
                  <a:close/>
                </a:path>
              </a:pathLst>
            </a:custGeom>
            <a:noFill/>
            <a:ln w="25400" cap="rnd">
              <a:solidFill>
                <a:srgbClr val="3CF2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fontAlgn="base" hangingPunct="0">
                <a:spcBef>
                  <a:spcPct val="0"/>
                </a:spcBef>
                <a:spcAft>
                  <a:spcPct val="0"/>
                </a:spcAft>
              </a:pPr>
              <a:endParaRPr lang="de-DE" sz="3200" b="1" smtClean="0">
                <a:solidFill>
                  <a:srgbClr val="000000"/>
                </a:solidFill>
                <a:latin typeface="Arial" pitchFamily="34" charset="0"/>
                <a:ea typeface="ＭＳ Ｐゴシック" pitchFamily="34" charset="-128"/>
              </a:endParaRPr>
            </a:p>
          </p:txBody>
        </p:sp>
        <p:sp>
          <p:nvSpPr>
            <p:cNvPr id="23" name="Arc 16"/>
            <p:cNvSpPr>
              <a:spLocks/>
            </p:cNvSpPr>
            <p:nvPr/>
          </p:nvSpPr>
          <p:spPr bwMode="auto">
            <a:xfrm rot="10800000">
              <a:off x="2311" y="1588"/>
              <a:ext cx="2006" cy="2150"/>
            </a:xfrm>
            <a:custGeom>
              <a:avLst/>
              <a:gdLst>
                <a:gd name="T0" fmla="*/ 19 w 20750"/>
                <a:gd name="T1" fmla="*/ 6 h 21453"/>
                <a:gd name="T2" fmla="*/ 2 w 20750"/>
                <a:gd name="T3" fmla="*/ 22 h 21453"/>
                <a:gd name="T4" fmla="*/ 0 w 20750"/>
                <a:gd name="T5" fmla="*/ 0 h 21453"/>
                <a:gd name="T6" fmla="*/ 0 60000 65536"/>
                <a:gd name="T7" fmla="*/ 0 60000 65536"/>
                <a:gd name="T8" fmla="*/ 0 60000 65536"/>
                <a:gd name="T9" fmla="*/ 0 w 20750"/>
                <a:gd name="T10" fmla="*/ 0 h 21453"/>
                <a:gd name="T11" fmla="*/ 20750 w 20750"/>
                <a:gd name="T12" fmla="*/ 21453 h 21453"/>
              </a:gdLst>
              <a:ahLst/>
              <a:cxnLst>
                <a:cxn ang="T6">
                  <a:pos x="T0" y="T1"/>
                </a:cxn>
                <a:cxn ang="T7">
                  <a:pos x="T2" y="T3"/>
                </a:cxn>
                <a:cxn ang="T8">
                  <a:pos x="T4" y="T5"/>
                </a:cxn>
              </a:cxnLst>
              <a:rect l="T9" t="T10" r="T11" b="T12"/>
              <a:pathLst>
                <a:path w="20750" h="21453" fill="none" extrusionOk="0">
                  <a:moveTo>
                    <a:pt x="20750" y="5999"/>
                  </a:moveTo>
                  <a:cubicBezTo>
                    <a:pt x="18335" y="14351"/>
                    <a:pt x="11148" y="20441"/>
                    <a:pt x="2514" y="21453"/>
                  </a:cubicBezTo>
                </a:path>
                <a:path w="20750" h="21453" stroke="0" extrusionOk="0">
                  <a:moveTo>
                    <a:pt x="20750" y="5999"/>
                  </a:moveTo>
                  <a:cubicBezTo>
                    <a:pt x="18335" y="14351"/>
                    <a:pt x="11148" y="20441"/>
                    <a:pt x="2514" y="21453"/>
                  </a:cubicBezTo>
                  <a:lnTo>
                    <a:pt x="0" y="0"/>
                  </a:lnTo>
                  <a:lnTo>
                    <a:pt x="20750" y="5999"/>
                  </a:lnTo>
                  <a:close/>
                </a:path>
              </a:pathLst>
            </a:custGeom>
            <a:noFill/>
            <a:ln w="25400" cap="rnd">
              <a:solidFill>
                <a:srgbClr val="3CF2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fontAlgn="base" hangingPunct="0">
                <a:spcBef>
                  <a:spcPct val="0"/>
                </a:spcBef>
                <a:spcAft>
                  <a:spcPct val="0"/>
                </a:spcAft>
              </a:pPr>
              <a:endParaRPr lang="de-DE" sz="3200" b="1" smtClean="0">
                <a:solidFill>
                  <a:srgbClr val="000000"/>
                </a:solidFill>
                <a:latin typeface="Arial" pitchFamily="34" charset="0"/>
                <a:ea typeface="ＭＳ Ｐゴシック" pitchFamily="34" charset="-128"/>
              </a:endParaRPr>
            </a:p>
          </p:txBody>
        </p:sp>
      </p:grpSp>
      <p:sp>
        <p:nvSpPr>
          <p:cNvPr id="24" name="AutoShape 18"/>
          <p:cNvSpPr>
            <a:spLocks noChangeArrowheads="1"/>
          </p:cNvSpPr>
          <p:nvPr/>
        </p:nvSpPr>
        <p:spPr bwMode="auto">
          <a:xfrm rot="1860000">
            <a:off x="1751013" y="3370263"/>
            <a:ext cx="3451225" cy="379412"/>
          </a:xfrm>
          <a:prstGeom prst="rightArrow">
            <a:avLst>
              <a:gd name="adj1" fmla="val 50000"/>
              <a:gd name="adj2" fmla="val 454854"/>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Tree>
    <p:extLst>
      <p:ext uri="{BB962C8B-B14F-4D97-AF65-F5344CB8AC3E}">
        <p14:creationId xmlns:p14="http://schemas.microsoft.com/office/powerpoint/2010/main" val="27669556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32837" y="437476"/>
            <a:ext cx="8695857" cy="278142"/>
          </a:xfrm>
        </p:spPr>
        <p:txBody>
          <a:bodyPr/>
          <a:lstStyle/>
          <a:p>
            <a:r>
              <a:rPr lang="de-DE" dirty="0" smtClean="0"/>
              <a:t>Effiziente allokationen, bevorzugte allokationen</a:t>
            </a:r>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8</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
        <p:nvSpPr>
          <p:cNvPr id="6" name="Line 4"/>
          <p:cNvSpPr>
            <a:spLocks noChangeShapeType="1"/>
          </p:cNvSpPr>
          <p:nvPr/>
        </p:nvSpPr>
        <p:spPr bwMode="auto">
          <a:xfrm>
            <a:off x="1600200" y="1676400"/>
            <a:ext cx="0" cy="3505200"/>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7" name="Line 5"/>
          <p:cNvSpPr>
            <a:spLocks noChangeShapeType="1"/>
          </p:cNvSpPr>
          <p:nvPr/>
        </p:nvSpPr>
        <p:spPr bwMode="auto">
          <a:xfrm>
            <a:off x="1600200" y="5200650"/>
            <a:ext cx="4645025"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8" name="Freeform 38"/>
          <p:cNvSpPr>
            <a:spLocks/>
          </p:cNvSpPr>
          <p:nvPr/>
        </p:nvSpPr>
        <p:spPr bwMode="auto">
          <a:xfrm>
            <a:off x="2019300" y="2724150"/>
            <a:ext cx="3924300" cy="2143125"/>
          </a:xfrm>
          <a:custGeom>
            <a:avLst/>
            <a:gdLst>
              <a:gd name="T0" fmla="*/ 0 w 2472"/>
              <a:gd name="T1" fmla="*/ 2147483647 h 1350"/>
              <a:gd name="T2" fmla="*/ 680442188 w 2472"/>
              <a:gd name="T3" fmla="*/ 2147483647 h 1350"/>
              <a:gd name="T4" fmla="*/ 2147483647 w 2472"/>
              <a:gd name="T5" fmla="*/ 1496972813 h 1350"/>
              <a:gd name="T6" fmla="*/ 2147483647 w 2472"/>
              <a:gd name="T7" fmla="*/ 1043344688 h 1350"/>
              <a:gd name="T8" fmla="*/ 2147483647 w 2472"/>
              <a:gd name="T9" fmla="*/ 650200313 h 1350"/>
              <a:gd name="T10" fmla="*/ 2147483647 w 2472"/>
              <a:gd name="T11" fmla="*/ 0 h 1350"/>
              <a:gd name="T12" fmla="*/ 0 60000 65536"/>
              <a:gd name="T13" fmla="*/ 0 60000 65536"/>
              <a:gd name="T14" fmla="*/ 0 60000 65536"/>
              <a:gd name="T15" fmla="*/ 0 60000 65536"/>
              <a:gd name="T16" fmla="*/ 0 60000 65536"/>
              <a:gd name="T17" fmla="*/ 0 60000 65536"/>
              <a:gd name="T18" fmla="*/ 0 w 2472"/>
              <a:gd name="T19" fmla="*/ 0 h 1350"/>
              <a:gd name="T20" fmla="*/ 2472 w 2472"/>
              <a:gd name="T21" fmla="*/ 1350 h 1350"/>
            </a:gdLst>
            <a:ahLst/>
            <a:cxnLst>
              <a:cxn ang="T12">
                <a:pos x="T0" y="T1"/>
              </a:cxn>
              <a:cxn ang="T13">
                <a:pos x="T2" y="T3"/>
              </a:cxn>
              <a:cxn ang="T14">
                <a:pos x="T4" y="T5"/>
              </a:cxn>
              <a:cxn ang="T15">
                <a:pos x="T6" y="T7"/>
              </a:cxn>
              <a:cxn ang="T16">
                <a:pos x="T8" y="T9"/>
              </a:cxn>
              <a:cxn ang="T17">
                <a:pos x="T10" y="T11"/>
              </a:cxn>
            </a:cxnLst>
            <a:rect l="T18" t="T19" r="T20" b="T21"/>
            <a:pathLst>
              <a:path w="2472" h="1350">
                <a:moveTo>
                  <a:pt x="0" y="1350"/>
                </a:moveTo>
                <a:cubicBezTo>
                  <a:pt x="53" y="1245"/>
                  <a:pt x="107" y="1140"/>
                  <a:pt x="270" y="1014"/>
                </a:cubicBezTo>
                <a:cubicBezTo>
                  <a:pt x="433" y="888"/>
                  <a:pt x="776" y="694"/>
                  <a:pt x="978" y="594"/>
                </a:cubicBezTo>
                <a:cubicBezTo>
                  <a:pt x="1180" y="494"/>
                  <a:pt x="1298" y="470"/>
                  <a:pt x="1482" y="414"/>
                </a:cubicBezTo>
                <a:cubicBezTo>
                  <a:pt x="1666" y="358"/>
                  <a:pt x="1917" y="327"/>
                  <a:pt x="2082" y="258"/>
                </a:cubicBezTo>
                <a:cubicBezTo>
                  <a:pt x="2247" y="189"/>
                  <a:pt x="2359" y="94"/>
                  <a:pt x="2472" y="0"/>
                </a:cubicBezTo>
              </a:path>
            </a:pathLst>
          </a:custGeom>
          <a:noFill/>
          <a:ln w="38100">
            <a:solidFill>
              <a:srgbClr val="000000"/>
            </a:solidFill>
            <a:round/>
            <a:headEnd type="none" w="sm" len="sm"/>
            <a:tailEnd type="none" w="med" len="lg"/>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9" name="Arc 32"/>
          <p:cNvSpPr>
            <a:spLocks/>
          </p:cNvSpPr>
          <p:nvPr/>
        </p:nvSpPr>
        <p:spPr bwMode="auto">
          <a:xfrm rot="10800000">
            <a:off x="46038" y="3649663"/>
            <a:ext cx="2968625" cy="3049587"/>
          </a:xfrm>
          <a:custGeom>
            <a:avLst/>
            <a:gdLst>
              <a:gd name="T0" fmla="*/ 2147483647 w 19345"/>
              <a:gd name="T1" fmla="*/ 2147483647 h 19166"/>
              <a:gd name="T2" fmla="*/ 0 w 19345"/>
              <a:gd name="T3" fmla="*/ 2147483647 h 19166"/>
              <a:gd name="T4" fmla="*/ 2147483647 w 19345"/>
              <a:gd name="T5" fmla="*/ 0 h 19166"/>
              <a:gd name="T6" fmla="*/ 0 60000 65536"/>
              <a:gd name="T7" fmla="*/ 0 60000 65536"/>
              <a:gd name="T8" fmla="*/ 0 60000 65536"/>
              <a:gd name="T9" fmla="*/ 0 w 19345"/>
              <a:gd name="T10" fmla="*/ 0 h 19166"/>
              <a:gd name="T11" fmla="*/ 19345 w 19345"/>
              <a:gd name="T12" fmla="*/ 19166 h 19166"/>
            </a:gdLst>
            <a:ahLst/>
            <a:cxnLst>
              <a:cxn ang="T6">
                <a:pos x="T0" y="T1"/>
              </a:cxn>
              <a:cxn ang="T7">
                <a:pos x="T2" y="T3"/>
              </a:cxn>
              <a:cxn ang="T8">
                <a:pos x="T4" y="T5"/>
              </a:cxn>
            </a:cxnLst>
            <a:rect l="T9" t="T10" r="T11" b="T12"/>
            <a:pathLst>
              <a:path w="19345" h="19166" fill="none" extrusionOk="0">
                <a:moveTo>
                  <a:pt x="9383" y="19165"/>
                </a:moveTo>
                <a:cubicBezTo>
                  <a:pt x="5321" y="17054"/>
                  <a:pt x="2035" y="13707"/>
                  <a:pt x="-1" y="9608"/>
                </a:cubicBezTo>
              </a:path>
              <a:path w="19345" h="19166" stroke="0" extrusionOk="0">
                <a:moveTo>
                  <a:pt x="9383" y="19165"/>
                </a:moveTo>
                <a:cubicBezTo>
                  <a:pt x="5321" y="17054"/>
                  <a:pt x="2035" y="13707"/>
                  <a:pt x="-1" y="9608"/>
                </a:cubicBezTo>
                <a:lnTo>
                  <a:pt x="19345" y="0"/>
                </a:lnTo>
                <a:lnTo>
                  <a:pt x="9383" y="19165"/>
                </a:lnTo>
                <a:close/>
              </a:path>
            </a:pathLst>
          </a:custGeom>
          <a:noFill/>
          <a:ln w="25400" cap="rnd">
            <a:solidFill>
              <a:srgbClr val="3CF2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fontAlgn="base" hangingPunct="0">
              <a:spcBef>
                <a:spcPct val="0"/>
              </a:spcBef>
              <a:spcAft>
                <a:spcPct val="0"/>
              </a:spcAft>
            </a:pPr>
            <a:endParaRPr lang="de-DE" sz="3200" b="1" smtClean="0">
              <a:solidFill>
                <a:srgbClr val="000000"/>
              </a:solidFill>
              <a:latin typeface="Arial" pitchFamily="34" charset="0"/>
              <a:ea typeface="ＭＳ Ｐゴシック" pitchFamily="34" charset="-128"/>
            </a:endParaRPr>
          </a:p>
        </p:txBody>
      </p:sp>
      <p:sp>
        <p:nvSpPr>
          <p:cNvPr id="10" name="Arc 23"/>
          <p:cNvSpPr>
            <a:spLocks/>
          </p:cNvSpPr>
          <p:nvPr/>
        </p:nvSpPr>
        <p:spPr bwMode="auto">
          <a:xfrm rot="10800000">
            <a:off x="1071563" y="2543175"/>
            <a:ext cx="3236912" cy="3390900"/>
          </a:xfrm>
          <a:custGeom>
            <a:avLst/>
            <a:gdLst>
              <a:gd name="T0" fmla="*/ 2147483647 w 21094"/>
              <a:gd name="T1" fmla="*/ 2147483647 h 21310"/>
              <a:gd name="T2" fmla="*/ 0 w 21094"/>
              <a:gd name="T3" fmla="*/ 2147483647 h 21310"/>
              <a:gd name="T4" fmla="*/ 2147483647 w 21094"/>
              <a:gd name="T5" fmla="*/ 0 h 21310"/>
              <a:gd name="T6" fmla="*/ 0 60000 65536"/>
              <a:gd name="T7" fmla="*/ 0 60000 65536"/>
              <a:gd name="T8" fmla="*/ 0 60000 65536"/>
              <a:gd name="T9" fmla="*/ 0 w 21094"/>
              <a:gd name="T10" fmla="*/ 0 h 21310"/>
              <a:gd name="T11" fmla="*/ 21094 w 21094"/>
              <a:gd name="T12" fmla="*/ 21310 h 21310"/>
            </a:gdLst>
            <a:ahLst/>
            <a:cxnLst>
              <a:cxn ang="T6">
                <a:pos x="T0" y="T1"/>
              </a:cxn>
              <a:cxn ang="T7">
                <a:pos x="T2" y="T3"/>
              </a:cxn>
              <a:cxn ang="T8">
                <a:pos x="T4" y="T5"/>
              </a:cxn>
            </a:cxnLst>
            <a:rect l="T9" t="T10" r="T11" b="T12"/>
            <a:pathLst>
              <a:path w="21094" h="21310" fill="none" extrusionOk="0">
                <a:moveTo>
                  <a:pt x="17566" y="21310"/>
                </a:moveTo>
                <a:cubicBezTo>
                  <a:pt x="8856" y="19868"/>
                  <a:pt x="1900" y="13270"/>
                  <a:pt x="0" y="4648"/>
                </a:cubicBezTo>
              </a:path>
              <a:path w="21094" h="21310" stroke="0" extrusionOk="0">
                <a:moveTo>
                  <a:pt x="17566" y="21310"/>
                </a:moveTo>
                <a:cubicBezTo>
                  <a:pt x="8856" y="19868"/>
                  <a:pt x="1900" y="13270"/>
                  <a:pt x="0" y="4648"/>
                </a:cubicBezTo>
                <a:lnTo>
                  <a:pt x="21094" y="0"/>
                </a:lnTo>
                <a:lnTo>
                  <a:pt x="17566" y="21310"/>
                </a:lnTo>
                <a:close/>
              </a:path>
            </a:pathLst>
          </a:custGeom>
          <a:noFill/>
          <a:ln w="25400" cap="rnd">
            <a:solidFill>
              <a:srgbClr val="3CF2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fontAlgn="base" hangingPunct="0">
              <a:spcBef>
                <a:spcPct val="0"/>
              </a:spcBef>
              <a:spcAft>
                <a:spcPct val="0"/>
              </a:spcAft>
            </a:pPr>
            <a:endParaRPr lang="de-DE" sz="3200" b="1" smtClean="0">
              <a:solidFill>
                <a:srgbClr val="000000"/>
              </a:solidFill>
              <a:latin typeface="Arial" pitchFamily="34" charset="0"/>
              <a:ea typeface="ＭＳ Ｐゴシック" pitchFamily="34" charset="-128"/>
            </a:endParaRPr>
          </a:p>
        </p:txBody>
      </p:sp>
      <p:sp>
        <p:nvSpPr>
          <p:cNvPr id="11" name="Arc 22"/>
          <p:cNvSpPr>
            <a:spLocks/>
          </p:cNvSpPr>
          <p:nvPr/>
        </p:nvSpPr>
        <p:spPr bwMode="auto">
          <a:xfrm rot="10800000">
            <a:off x="2005013" y="2390775"/>
            <a:ext cx="3268662" cy="3413125"/>
          </a:xfrm>
          <a:custGeom>
            <a:avLst/>
            <a:gdLst>
              <a:gd name="T0" fmla="*/ 2147483647 w 21298"/>
              <a:gd name="T1" fmla="*/ 2147483647 h 21452"/>
              <a:gd name="T2" fmla="*/ 0 w 21298"/>
              <a:gd name="T3" fmla="*/ 2147483647 h 21452"/>
              <a:gd name="T4" fmla="*/ 2147483647 w 21298"/>
              <a:gd name="T5" fmla="*/ 0 h 21452"/>
              <a:gd name="T6" fmla="*/ 0 60000 65536"/>
              <a:gd name="T7" fmla="*/ 0 60000 65536"/>
              <a:gd name="T8" fmla="*/ 0 60000 65536"/>
              <a:gd name="T9" fmla="*/ 0 w 21298"/>
              <a:gd name="T10" fmla="*/ 0 h 21452"/>
              <a:gd name="T11" fmla="*/ 21298 w 21298"/>
              <a:gd name="T12" fmla="*/ 21452 h 21452"/>
            </a:gdLst>
            <a:ahLst/>
            <a:cxnLst>
              <a:cxn ang="T6">
                <a:pos x="T0" y="T1"/>
              </a:cxn>
              <a:cxn ang="T7">
                <a:pos x="T2" y="T3"/>
              </a:cxn>
              <a:cxn ang="T8">
                <a:pos x="T4" y="T5"/>
              </a:cxn>
            </a:cxnLst>
            <a:rect l="T9" t="T10" r="T11" b="T12"/>
            <a:pathLst>
              <a:path w="21298" h="21452" fill="none" extrusionOk="0">
                <a:moveTo>
                  <a:pt x="18773" y="21452"/>
                </a:moveTo>
                <a:cubicBezTo>
                  <a:pt x="9246" y="20331"/>
                  <a:pt x="1599" y="13060"/>
                  <a:pt x="0" y="3600"/>
                </a:cubicBezTo>
              </a:path>
              <a:path w="21298" h="21452" stroke="0" extrusionOk="0">
                <a:moveTo>
                  <a:pt x="18773" y="21452"/>
                </a:moveTo>
                <a:cubicBezTo>
                  <a:pt x="9246" y="20331"/>
                  <a:pt x="1599" y="13060"/>
                  <a:pt x="0" y="3600"/>
                </a:cubicBezTo>
                <a:lnTo>
                  <a:pt x="21298" y="0"/>
                </a:lnTo>
                <a:lnTo>
                  <a:pt x="18773" y="21452"/>
                </a:lnTo>
                <a:close/>
              </a:path>
            </a:pathLst>
          </a:custGeom>
          <a:noFill/>
          <a:ln w="25400" cap="rnd">
            <a:solidFill>
              <a:srgbClr val="3CF2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fontAlgn="base" hangingPunct="0">
              <a:spcBef>
                <a:spcPct val="0"/>
              </a:spcBef>
              <a:spcAft>
                <a:spcPct val="0"/>
              </a:spcAft>
            </a:pPr>
            <a:endParaRPr lang="de-DE" sz="3200" b="1" smtClean="0">
              <a:solidFill>
                <a:srgbClr val="000000"/>
              </a:solidFill>
              <a:latin typeface="Arial" pitchFamily="34" charset="0"/>
              <a:ea typeface="ＭＳ Ｐゴシック" pitchFamily="34" charset="-128"/>
            </a:endParaRPr>
          </a:p>
        </p:txBody>
      </p:sp>
      <p:sp>
        <p:nvSpPr>
          <p:cNvPr id="12" name="Arc 21"/>
          <p:cNvSpPr>
            <a:spLocks/>
          </p:cNvSpPr>
          <p:nvPr/>
        </p:nvSpPr>
        <p:spPr bwMode="auto">
          <a:xfrm rot="10800000">
            <a:off x="3743325" y="2546350"/>
            <a:ext cx="2274888" cy="2317750"/>
          </a:xfrm>
          <a:custGeom>
            <a:avLst/>
            <a:gdLst>
              <a:gd name="T0" fmla="*/ 2147483647 w 21357"/>
              <a:gd name="T1" fmla="*/ 2147483647 h 21452"/>
              <a:gd name="T2" fmla="*/ 0 w 21357"/>
              <a:gd name="T3" fmla="*/ 2147483647 h 21452"/>
              <a:gd name="T4" fmla="*/ 2147483647 w 21357"/>
              <a:gd name="T5" fmla="*/ 0 h 21452"/>
              <a:gd name="T6" fmla="*/ 0 60000 65536"/>
              <a:gd name="T7" fmla="*/ 0 60000 65536"/>
              <a:gd name="T8" fmla="*/ 0 60000 65536"/>
              <a:gd name="T9" fmla="*/ 0 w 21357"/>
              <a:gd name="T10" fmla="*/ 0 h 21452"/>
              <a:gd name="T11" fmla="*/ 21357 w 21357"/>
              <a:gd name="T12" fmla="*/ 21452 h 21452"/>
            </a:gdLst>
            <a:ahLst/>
            <a:cxnLst>
              <a:cxn ang="T6">
                <a:pos x="T0" y="T1"/>
              </a:cxn>
              <a:cxn ang="T7">
                <a:pos x="T2" y="T3"/>
              </a:cxn>
              <a:cxn ang="T8">
                <a:pos x="T4" y="T5"/>
              </a:cxn>
            </a:cxnLst>
            <a:rect l="T9" t="T10" r="T11" b="T12"/>
            <a:pathLst>
              <a:path w="21357" h="21452" fill="none" extrusionOk="0">
                <a:moveTo>
                  <a:pt x="18835" y="21452"/>
                </a:moveTo>
                <a:cubicBezTo>
                  <a:pt x="9169" y="20316"/>
                  <a:pt x="1456" y="12855"/>
                  <a:pt x="0" y="3231"/>
                </a:cubicBezTo>
              </a:path>
              <a:path w="21357" h="21452" stroke="0" extrusionOk="0">
                <a:moveTo>
                  <a:pt x="18835" y="21452"/>
                </a:moveTo>
                <a:cubicBezTo>
                  <a:pt x="9169" y="20316"/>
                  <a:pt x="1456" y="12855"/>
                  <a:pt x="0" y="3231"/>
                </a:cubicBezTo>
                <a:lnTo>
                  <a:pt x="21357" y="0"/>
                </a:lnTo>
                <a:lnTo>
                  <a:pt x="18835" y="21452"/>
                </a:lnTo>
                <a:close/>
              </a:path>
            </a:pathLst>
          </a:custGeom>
          <a:noFill/>
          <a:ln w="25400" cap="rnd">
            <a:solidFill>
              <a:srgbClr val="3CF2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fontAlgn="base" hangingPunct="0">
              <a:spcBef>
                <a:spcPct val="0"/>
              </a:spcBef>
              <a:spcAft>
                <a:spcPct val="0"/>
              </a:spcAft>
            </a:pPr>
            <a:endParaRPr lang="de-DE" sz="3200" b="1" smtClean="0">
              <a:solidFill>
                <a:srgbClr val="000000"/>
              </a:solidFill>
              <a:latin typeface="Arial" pitchFamily="34" charset="0"/>
              <a:ea typeface="ＭＳ Ｐゴシック" pitchFamily="34" charset="-128"/>
            </a:endParaRPr>
          </a:p>
        </p:txBody>
      </p:sp>
      <p:sp>
        <p:nvSpPr>
          <p:cNvPr id="13" name="Line 39"/>
          <p:cNvSpPr>
            <a:spLocks noChangeShapeType="1"/>
          </p:cNvSpPr>
          <p:nvPr/>
        </p:nvSpPr>
        <p:spPr bwMode="auto">
          <a:xfrm flipV="1">
            <a:off x="3922713" y="2246313"/>
            <a:ext cx="0" cy="2957512"/>
          </a:xfrm>
          <a:prstGeom prst="line">
            <a:avLst/>
          </a:prstGeom>
          <a:noFill/>
          <a:ln w="254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4" name="Arc 15"/>
          <p:cNvSpPr>
            <a:spLocks/>
          </p:cNvSpPr>
          <p:nvPr/>
        </p:nvSpPr>
        <p:spPr bwMode="auto">
          <a:xfrm rot="10800000">
            <a:off x="1843088" y="2692400"/>
            <a:ext cx="2273300" cy="2317750"/>
          </a:xfrm>
          <a:custGeom>
            <a:avLst/>
            <a:gdLst>
              <a:gd name="T0" fmla="*/ 2147483647 w 21354"/>
              <a:gd name="T1" fmla="*/ 0 h 21454"/>
              <a:gd name="T2" fmla="*/ 2147483647 w 21354"/>
              <a:gd name="T3" fmla="*/ 2147483647 h 21454"/>
              <a:gd name="T4" fmla="*/ 0 w 21354"/>
              <a:gd name="T5" fmla="*/ 2147483647 h 21454"/>
              <a:gd name="T6" fmla="*/ 0 60000 65536"/>
              <a:gd name="T7" fmla="*/ 0 60000 65536"/>
              <a:gd name="T8" fmla="*/ 0 60000 65536"/>
              <a:gd name="T9" fmla="*/ 0 w 21354"/>
              <a:gd name="T10" fmla="*/ 0 h 21454"/>
              <a:gd name="T11" fmla="*/ 21354 w 21354"/>
              <a:gd name="T12" fmla="*/ 21454 h 21454"/>
            </a:gdLst>
            <a:ahLst/>
            <a:cxnLst>
              <a:cxn ang="T6">
                <a:pos x="T0" y="T1"/>
              </a:cxn>
              <a:cxn ang="T7">
                <a:pos x="T2" y="T3"/>
              </a:cxn>
              <a:cxn ang="T8">
                <a:pos x="T4" y="T5"/>
              </a:cxn>
            </a:cxnLst>
            <a:rect l="T9" t="T10" r="T11" b="T12"/>
            <a:pathLst>
              <a:path w="21354" h="21454" fill="none" extrusionOk="0">
                <a:moveTo>
                  <a:pt x="2504" y="-1"/>
                </a:moveTo>
                <a:cubicBezTo>
                  <a:pt x="12171" y="1127"/>
                  <a:pt x="19890" y="8582"/>
                  <a:pt x="21354" y="18204"/>
                </a:cubicBezTo>
              </a:path>
              <a:path w="21354" h="21454" stroke="0" extrusionOk="0">
                <a:moveTo>
                  <a:pt x="2504" y="-1"/>
                </a:moveTo>
                <a:cubicBezTo>
                  <a:pt x="12171" y="1127"/>
                  <a:pt x="19890" y="8582"/>
                  <a:pt x="21354" y="18204"/>
                </a:cubicBezTo>
                <a:lnTo>
                  <a:pt x="0" y="21454"/>
                </a:lnTo>
                <a:lnTo>
                  <a:pt x="2504" y="-1"/>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5" name="Arc 12"/>
          <p:cNvSpPr>
            <a:spLocks/>
          </p:cNvSpPr>
          <p:nvPr/>
        </p:nvSpPr>
        <p:spPr bwMode="auto">
          <a:xfrm rot="10800000">
            <a:off x="2876550" y="1395413"/>
            <a:ext cx="3200400" cy="3413125"/>
          </a:xfrm>
          <a:custGeom>
            <a:avLst/>
            <a:gdLst>
              <a:gd name="T0" fmla="*/ 2147483647 w 20857"/>
              <a:gd name="T1" fmla="*/ 0 h 21453"/>
              <a:gd name="T2" fmla="*/ 2147483647 w 20857"/>
              <a:gd name="T3" fmla="*/ 2147483647 h 21453"/>
              <a:gd name="T4" fmla="*/ 0 w 20857"/>
              <a:gd name="T5" fmla="*/ 2147483647 h 21453"/>
              <a:gd name="T6" fmla="*/ 0 60000 65536"/>
              <a:gd name="T7" fmla="*/ 0 60000 65536"/>
              <a:gd name="T8" fmla="*/ 0 60000 65536"/>
              <a:gd name="T9" fmla="*/ 0 w 20857"/>
              <a:gd name="T10" fmla="*/ 0 h 21453"/>
              <a:gd name="T11" fmla="*/ 20857 w 20857"/>
              <a:gd name="T12" fmla="*/ 21453 h 21453"/>
            </a:gdLst>
            <a:ahLst/>
            <a:cxnLst>
              <a:cxn ang="T6">
                <a:pos x="T0" y="T1"/>
              </a:cxn>
              <a:cxn ang="T7">
                <a:pos x="T2" y="T3"/>
              </a:cxn>
              <a:cxn ang="T8">
                <a:pos x="T4" y="T5"/>
              </a:cxn>
            </a:cxnLst>
            <a:rect l="T9" t="T10" r="T11" b="T12"/>
            <a:pathLst>
              <a:path w="20857" h="21453" fill="none" extrusionOk="0">
                <a:moveTo>
                  <a:pt x="2513" y="-1"/>
                </a:moveTo>
                <a:cubicBezTo>
                  <a:pt x="11291" y="1028"/>
                  <a:pt x="18558" y="7301"/>
                  <a:pt x="20856" y="15836"/>
                </a:cubicBezTo>
              </a:path>
              <a:path w="20857" h="21453" stroke="0" extrusionOk="0">
                <a:moveTo>
                  <a:pt x="2513" y="-1"/>
                </a:moveTo>
                <a:cubicBezTo>
                  <a:pt x="11291" y="1028"/>
                  <a:pt x="18558" y="7301"/>
                  <a:pt x="20856" y="15836"/>
                </a:cubicBezTo>
                <a:lnTo>
                  <a:pt x="0" y="21453"/>
                </a:lnTo>
                <a:lnTo>
                  <a:pt x="2513" y="-1"/>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6" name="Arc 2"/>
          <p:cNvSpPr>
            <a:spLocks/>
          </p:cNvSpPr>
          <p:nvPr/>
        </p:nvSpPr>
        <p:spPr bwMode="auto">
          <a:xfrm rot="10800000">
            <a:off x="3744913" y="1079500"/>
            <a:ext cx="3111500" cy="3370263"/>
          </a:xfrm>
          <a:custGeom>
            <a:avLst/>
            <a:gdLst>
              <a:gd name="T0" fmla="*/ 2147483647 w 20280"/>
              <a:gd name="T1" fmla="*/ 0 h 21182"/>
              <a:gd name="T2" fmla="*/ 2147483647 w 20280"/>
              <a:gd name="T3" fmla="*/ 2147483647 h 21182"/>
              <a:gd name="T4" fmla="*/ 0 w 20280"/>
              <a:gd name="T5" fmla="*/ 2147483647 h 21182"/>
              <a:gd name="T6" fmla="*/ 0 60000 65536"/>
              <a:gd name="T7" fmla="*/ 0 60000 65536"/>
              <a:gd name="T8" fmla="*/ 0 60000 65536"/>
              <a:gd name="T9" fmla="*/ 0 w 20280"/>
              <a:gd name="T10" fmla="*/ 0 h 21182"/>
              <a:gd name="T11" fmla="*/ 20280 w 20280"/>
              <a:gd name="T12" fmla="*/ 21182 h 21182"/>
            </a:gdLst>
            <a:ahLst/>
            <a:cxnLst>
              <a:cxn ang="T6">
                <a:pos x="T0" y="T1"/>
              </a:cxn>
              <a:cxn ang="T7">
                <a:pos x="T2" y="T3"/>
              </a:cxn>
              <a:cxn ang="T8">
                <a:pos x="T4" y="T5"/>
              </a:cxn>
            </a:cxnLst>
            <a:rect l="T9" t="T10" r="T11" b="T12"/>
            <a:pathLst>
              <a:path w="20280" h="21182" fill="none" extrusionOk="0">
                <a:moveTo>
                  <a:pt x="4230" y="0"/>
                </a:moveTo>
                <a:cubicBezTo>
                  <a:pt x="11610" y="1474"/>
                  <a:pt x="17690" y="6682"/>
                  <a:pt x="20280" y="13747"/>
                </a:cubicBezTo>
              </a:path>
              <a:path w="20280" h="21182" stroke="0" extrusionOk="0">
                <a:moveTo>
                  <a:pt x="4230" y="0"/>
                </a:moveTo>
                <a:cubicBezTo>
                  <a:pt x="11610" y="1474"/>
                  <a:pt x="17690" y="6682"/>
                  <a:pt x="20280" y="13747"/>
                </a:cubicBezTo>
                <a:lnTo>
                  <a:pt x="0" y="21182"/>
                </a:lnTo>
                <a:lnTo>
                  <a:pt x="4230" y="0"/>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7" name="Arc 13"/>
          <p:cNvSpPr>
            <a:spLocks/>
          </p:cNvSpPr>
          <p:nvPr/>
        </p:nvSpPr>
        <p:spPr bwMode="auto">
          <a:xfrm rot="10800000">
            <a:off x="4668838" y="600075"/>
            <a:ext cx="2897187" cy="3101975"/>
          </a:xfrm>
          <a:custGeom>
            <a:avLst/>
            <a:gdLst>
              <a:gd name="T0" fmla="*/ 2147483647 w 18879"/>
              <a:gd name="T1" fmla="*/ 0 h 19491"/>
              <a:gd name="T2" fmla="*/ 2147483647 w 18879"/>
              <a:gd name="T3" fmla="*/ 2147483647 h 19491"/>
              <a:gd name="T4" fmla="*/ 0 w 18879"/>
              <a:gd name="T5" fmla="*/ 2147483647 h 19491"/>
              <a:gd name="T6" fmla="*/ 0 60000 65536"/>
              <a:gd name="T7" fmla="*/ 0 60000 65536"/>
              <a:gd name="T8" fmla="*/ 0 60000 65536"/>
              <a:gd name="T9" fmla="*/ 0 w 18879"/>
              <a:gd name="T10" fmla="*/ 0 h 19491"/>
              <a:gd name="T11" fmla="*/ 18879 w 18879"/>
              <a:gd name="T12" fmla="*/ 19491 h 19491"/>
            </a:gdLst>
            <a:ahLst/>
            <a:cxnLst>
              <a:cxn ang="T6">
                <a:pos x="T0" y="T1"/>
              </a:cxn>
              <a:cxn ang="T7">
                <a:pos x="T2" y="T3"/>
              </a:cxn>
              <a:cxn ang="T8">
                <a:pos x="T4" y="T5"/>
              </a:cxn>
            </a:cxnLst>
            <a:rect l="T9" t="T10" r="T11" b="T12"/>
            <a:pathLst>
              <a:path w="18879" h="19491" fill="none" extrusionOk="0">
                <a:moveTo>
                  <a:pt x="9309" y="-1"/>
                </a:moveTo>
                <a:cubicBezTo>
                  <a:pt x="13355" y="1932"/>
                  <a:pt x="16700" y="5076"/>
                  <a:pt x="18878" y="8996"/>
                </a:cubicBezTo>
              </a:path>
              <a:path w="18879" h="19491" stroke="0" extrusionOk="0">
                <a:moveTo>
                  <a:pt x="9309" y="-1"/>
                </a:moveTo>
                <a:cubicBezTo>
                  <a:pt x="13355" y="1932"/>
                  <a:pt x="16700" y="5076"/>
                  <a:pt x="18878" y="8996"/>
                </a:cubicBezTo>
                <a:lnTo>
                  <a:pt x="0" y="19491"/>
                </a:lnTo>
                <a:lnTo>
                  <a:pt x="9309" y="-1"/>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8" name="Line 25"/>
          <p:cNvSpPr>
            <a:spLocks noChangeShapeType="1"/>
          </p:cNvSpPr>
          <p:nvPr/>
        </p:nvSpPr>
        <p:spPr bwMode="auto">
          <a:xfrm>
            <a:off x="6238875" y="1690688"/>
            <a:ext cx="0" cy="3505200"/>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9" name="Line 7"/>
          <p:cNvSpPr>
            <a:spLocks noChangeShapeType="1"/>
          </p:cNvSpPr>
          <p:nvPr/>
        </p:nvSpPr>
        <p:spPr bwMode="auto">
          <a:xfrm>
            <a:off x="1530350" y="2262188"/>
            <a:ext cx="4767034" cy="0"/>
          </a:xfrm>
          <a:prstGeom prst="line">
            <a:avLst/>
          </a:prstGeom>
          <a:noFill/>
          <a:ln w="25400">
            <a:solidFill>
              <a:srgbClr val="000000"/>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1562" y="1329809"/>
            <a:ext cx="947738" cy="378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Rectangle 10"/>
          <p:cNvSpPr>
            <a:spLocks noChangeArrowheads="1"/>
          </p:cNvSpPr>
          <p:nvPr/>
        </p:nvSpPr>
        <p:spPr bwMode="auto">
          <a:xfrm>
            <a:off x="6297384" y="4930424"/>
            <a:ext cx="75501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GELD</a:t>
            </a:r>
            <a:endPar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endParaRPr>
          </a:p>
        </p:txBody>
      </p:sp>
      <p:sp>
        <p:nvSpPr>
          <p:cNvPr id="22" name="Rectangle 5"/>
          <p:cNvSpPr>
            <a:spLocks noChangeArrowheads="1"/>
          </p:cNvSpPr>
          <p:nvPr/>
        </p:nvSpPr>
        <p:spPr bwMode="auto">
          <a:xfrm>
            <a:off x="1225481" y="5169246"/>
            <a:ext cx="44563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O</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A</a:t>
            </a:r>
          </a:p>
        </p:txBody>
      </p:sp>
      <p:sp>
        <p:nvSpPr>
          <p:cNvPr id="23" name="Rectangle 7"/>
          <p:cNvSpPr>
            <a:spLocks noChangeArrowheads="1"/>
          </p:cNvSpPr>
          <p:nvPr/>
        </p:nvSpPr>
        <p:spPr bwMode="auto">
          <a:xfrm>
            <a:off x="1193800" y="2061812"/>
            <a:ext cx="299762"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1</a:t>
            </a:r>
          </a:p>
        </p:txBody>
      </p:sp>
      <p:sp>
        <p:nvSpPr>
          <p:cNvPr id="24" name="Rectangle 7"/>
          <p:cNvSpPr>
            <a:spLocks noChangeArrowheads="1"/>
          </p:cNvSpPr>
          <p:nvPr/>
        </p:nvSpPr>
        <p:spPr bwMode="auto">
          <a:xfrm>
            <a:off x="6252955" y="2073821"/>
            <a:ext cx="299762"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1</a:t>
            </a:r>
          </a:p>
        </p:txBody>
      </p:sp>
      <p:sp>
        <p:nvSpPr>
          <p:cNvPr id="25" name="Rectangle 16"/>
          <p:cNvSpPr>
            <a:spLocks noChangeArrowheads="1"/>
          </p:cNvSpPr>
          <p:nvPr/>
        </p:nvSpPr>
        <p:spPr bwMode="auto">
          <a:xfrm flipH="1">
            <a:off x="6238875" y="5256213"/>
            <a:ext cx="44563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a:spcBef>
                <a:spcPct val="0"/>
              </a:spcBef>
              <a:buClrTx/>
              <a:buSzTx/>
              <a:buFontTx/>
              <a:buNone/>
            </a:pPr>
            <a:r>
              <a:rPr lang="en-US" altLang="de-DE" sz="1600" dirty="0"/>
              <a:t>O</a:t>
            </a:r>
            <a:r>
              <a:rPr lang="en-US" altLang="de-DE" sz="1600" baseline="-25000" dirty="0"/>
              <a:t>B</a:t>
            </a:r>
          </a:p>
        </p:txBody>
      </p:sp>
      <p:sp>
        <p:nvSpPr>
          <p:cNvPr id="27" name="Oval 36"/>
          <p:cNvSpPr>
            <a:spLocks noChangeArrowheads="1"/>
          </p:cNvSpPr>
          <p:nvPr/>
        </p:nvSpPr>
        <p:spPr bwMode="auto">
          <a:xfrm>
            <a:off x="2365375" y="4251325"/>
            <a:ext cx="173038" cy="1730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28" name="Oval 24"/>
          <p:cNvSpPr>
            <a:spLocks noChangeArrowheads="1"/>
          </p:cNvSpPr>
          <p:nvPr/>
        </p:nvSpPr>
        <p:spPr bwMode="auto">
          <a:xfrm>
            <a:off x="3844925" y="5130800"/>
            <a:ext cx="144463" cy="144463"/>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29" name="Oval 35"/>
          <p:cNvSpPr>
            <a:spLocks noChangeArrowheads="1"/>
          </p:cNvSpPr>
          <p:nvPr/>
        </p:nvSpPr>
        <p:spPr bwMode="auto">
          <a:xfrm>
            <a:off x="3486150" y="3592513"/>
            <a:ext cx="173038" cy="17303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30" name="Oval 34"/>
          <p:cNvSpPr>
            <a:spLocks noChangeArrowheads="1"/>
          </p:cNvSpPr>
          <p:nvPr/>
        </p:nvSpPr>
        <p:spPr bwMode="auto">
          <a:xfrm>
            <a:off x="4284663" y="3298825"/>
            <a:ext cx="173037" cy="1730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31" name="Oval 33"/>
          <p:cNvSpPr>
            <a:spLocks noChangeArrowheads="1"/>
          </p:cNvSpPr>
          <p:nvPr/>
        </p:nvSpPr>
        <p:spPr bwMode="auto">
          <a:xfrm>
            <a:off x="5237163" y="3052763"/>
            <a:ext cx="173037" cy="17303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32" name="Oval 44"/>
          <p:cNvSpPr>
            <a:spLocks noChangeArrowheads="1"/>
          </p:cNvSpPr>
          <p:nvPr/>
        </p:nvSpPr>
        <p:spPr bwMode="auto">
          <a:xfrm>
            <a:off x="3844925" y="2187575"/>
            <a:ext cx="144463" cy="144463"/>
          </a:xfrm>
          <a:prstGeom prst="ellipse">
            <a:avLst/>
          </a:pr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ctr" defTabSz="912813" eaLnBrk="0" fontAlgn="base" latinLnBrk="0" hangingPunct="0">
              <a:lnSpc>
                <a:spcPct val="100000"/>
              </a:lnSpc>
              <a:spcBef>
                <a:spcPct val="0"/>
              </a:spcBef>
              <a:spcAft>
                <a:spcPct val="0"/>
              </a:spcAft>
              <a:buClrTx/>
              <a:buSzTx/>
              <a:buFontTx/>
              <a:buNone/>
              <a:tabLst/>
              <a:defRPr/>
            </a:pPr>
            <a:endParaRPr kumimoji="0" lang="de-DE" alt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33" name="Text Box 36"/>
          <p:cNvSpPr txBox="1">
            <a:spLocks noChangeArrowheads="1"/>
          </p:cNvSpPr>
          <p:nvPr/>
        </p:nvSpPr>
        <p:spPr bwMode="auto">
          <a:xfrm>
            <a:off x="5892451" y="2466084"/>
            <a:ext cx="304121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rPr>
              <a:t>EFFIZIENTE ALLOKATIONEN</a:t>
            </a:r>
          </a:p>
          <a:p>
            <a:pPr marL="0" marR="0" lvl="0" indent="0" algn="l" defTabSz="912813" eaLnBrk="0" fontAlgn="base" latinLnBrk="0" hangingPunct="0">
              <a:lnSpc>
                <a:spcPct val="100000"/>
              </a:lnSpc>
              <a:spcBef>
                <a:spcPct val="0"/>
              </a:spcBef>
              <a:spcAft>
                <a:spcPct val="0"/>
              </a:spcAft>
              <a:buClrTx/>
              <a:buSzTx/>
              <a:buFontTx/>
              <a:buNone/>
              <a:tabLst/>
              <a:defRPr/>
            </a:pPr>
            <a:r>
              <a:rPr lang="en-US" altLang="de-DE" sz="1600" kern="0" noProof="0" dirty="0" smtClean="0">
                <a:solidFill>
                  <a:srgbClr val="000000"/>
                </a:solidFill>
              </a:rPr>
              <a:t>- KONTRAKTKURVE </a:t>
            </a:r>
            <a:endParaRPr kumimoji="0" lang="en-US" altLang="de-DE" sz="1600" b="1" i="0" u="none" strike="noStrike" kern="0" cap="none" spc="0" normalizeH="0" baseline="0" noProof="0" dirty="0" smtClean="0">
              <a:ln>
                <a:noFill/>
              </a:ln>
              <a:solidFill>
                <a:srgbClr val="000000"/>
              </a:solidFill>
              <a:effectLst/>
              <a:uLnTx/>
              <a:uFillTx/>
            </a:endParaRPr>
          </a:p>
        </p:txBody>
      </p:sp>
      <p:sp>
        <p:nvSpPr>
          <p:cNvPr id="34" name="Rectangle 45"/>
          <p:cNvSpPr>
            <a:spLocks noChangeArrowheads="1"/>
          </p:cNvSpPr>
          <p:nvPr/>
        </p:nvSpPr>
        <p:spPr bwMode="auto">
          <a:xfrm>
            <a:off x="2876549" y="882650"/>
            <a:ext cx="3870477" cy="585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cs typeface="Arial" panose="020B0604020202020204" pitchFamily="34" charset="0"/>
              </a:rPr>
              <a:t>A</a:t>
            </a:r>
            <a:r>
              <a:rPr kumimoji="0" lang="ja-JP" altLang="en-US" sz="1600" b="1" i="0" u="none" strike="noStrike" kern="0" cap="none" spc="0" normalizeH="0" baseline="0" noProof="0" dirty="0" smtClean="0">
                <a:ln>
                  <a:noFill/>
                </a:ln>
                <a:solidFill>
                  <a:srgbClr val="000000"/>
                </a:solidFill>
                <a:effectLst/>
                <a:uLnTx/>
                <a:uFillTx/>
                <a:cs typeface="Arial" panose="020B0604020202020204" pitchFamily="34" charset="0"/>
              </a:rPr>
              <a:t>’</a:t>
            </a:r>
            <a:r>
              <a:rPr kumimoji="0" lang="en-US" altLang="ja-JP" sz="1600" b="1" i="0" u="none" strike="noStrike" kern="0" cap="none" spc="0" normalizeH="0" baseline="0" noProof="0" dirty="0" smtClean="0">
                <a:ln>
                  <a:noFill/>
                </a:ln>
                <a:solidFill>
                  <a:srgbClr val="000000"/>
                </a:solidFill>
                <a:effectLst/>
                <a:uLnTx/>
                <a:uFillTx/>
                <a:cs typeface="Arial" panose="020B0604020202020204" pitchFamily="34" charset="0"/>
              </a:rPr>
              <a:t>s BEVORZUGTE ALLOKATION</a:t>
            </a:r>
          </a:p>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cs typeface="Arial" panose="020B0604020202020204" pitchFamily="34" charset="0"/>
              </a:rPr>
              <a:t>IST PARETO-INEFFIZIENT.</a:t>
            </a:r>
          </a:p>
        </p:txBody>
      </p:sp>
      <p:sp>
        <p:nvSpPr>
          <p:cNvPr id="35" name="Arc 41"/>
          <p:cNvSpPr>
            <a:spLocks/>
          </p:cNvSpPr>
          <p:nvPr/>
        </p:nvSpPr>
        <p:spPr bwMode="auto">
          <a:xfrm rot="10800000">
            <a:off x="3957712" y="1417914"/>
            <a:ext cx="854075" cy="783052"/>
          </a:xfrm>
          <a:custGeom>
            <a:avLst/>
            <a:gdLst>
              <a:gd name="T0" fmla="*/ 0 w 21593"/>
              <a:gd name="T1" fmla="*/ 2147483647 h 21600"/>
              <a:gd name="T2" fmla="*/ 1333696078 w 21593"/>
              <a:gd name="T3" fmla="*/ 0 h 21600"/>
              <a:gd name="T4" fmla="*/ 1336171048 w 21593"/>
              <a:gd name="T5" fmla="*/ 2147483647 h 21600"/>
              <a:gd name="T6" fmla="*/ 0 60000 65536"/>
              <a:gd name="T7" fmla="*/ 0 60000 65536"/>
              <a:gd name="T8" fmla="*/ 0 60000 65536"/>
              <a:gd name="T9" fmla="*/ 0 w 21593"/>
              <a:gd name="T10" fmla="*/ 0 h 21600"/>
              <a:gd name="T11" fmla="*/ 21593 w 21593"/>
              <a:gd name="T12" fmla="*/ 21600 h 21600"/>
            </a:gdLst>
            <a:ahLst/>
            <a:cxnLst>
              <a:cxn ang="T6">
                <a:pos x="T0" y="T1"/>
              </a:cxn>
              <a:cxn ang="T7">
                <a:pos x="T2" y="T3"/>
              </a:cxn>
              <a:cxn ang="T8">
                <a:pos x="T4" y="T5"/>
              </a:cxn>
            </a:cxnLst>
            <a:rect l="T9" t="T10" r="T11" b="T12"/>
            <a:pathLst>
              <a:path w="21593" h="21600" fill="none" extrusionOk="0">
                <a:moveTo>
                  <a:pt x="0" y="21049"/>
                </a:moveTo>
                <a:cubicBezTo>
                  <a:pt x="298" y="9353"/>
                  <a:pt x="9853" y="21"/>
                  <a:pt x="21553" y="0"/>
                </a:cubicBezTo>
              </a:path>
              <a:path w="21593" h="21600" stroke="0" extrusionOk="0">
                <a:moveTo>
                  <a:pt x="0" y="21049"/>
                </a:moveTo>
                <a:cubicBezTo>
                  <a:pt x="298" y="9353"/>
                  <a:pt x="9853" y="21"/>
                  <a:pt x="21553" y="0"/>
                </a:cubicBezTo>
                <a:lnTo>
                  <a:pt x="21593" y="21600"/>
                </a:lnTo>
                <a:lnTo>
                  <a:pt x="0" y="21049"/>
                </a:lnTo>
                <a:close/>
              </a:path>
            </a:pathLst>
          </a:custGeom>
          <a:noFill/>
          <a:ln w="25400" cap="rnd">
            <a:solidFill>
              <a:srgbClr val="000000"/>
            </a:solidFill>
            <a:round/>
            <a:headEnd type="none" w="sm" len="sm"/>
            <a:tailEnd type="stealth" w="med" len="lg"/>
          </a:ln>
          <a:extLst>
            <a:ext uri="{909E8E84-426E-40DD-AFC4-6F175D3DCCD1}">
              <a14:hiddenFill xmlns:a14="http://schemas.microsoft.com/office/drawing/2010/main">
                <a:solidFill>
                  <a:srgbClr val="FFFFFF"/>
                </a:solid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20" name="Rechteck 19"/>
          <p:cNvSpPr/>
          <p:nvPr/>
        </p:nvSpPr>
        <p:spPr>
          <a:xfrm>
            <a:off x="2413515" y="5866204"/>
            <a:ext cx="4009286" cy="584775"/>
          </a:xfrm>
          <a:prstGeom prst="rect">
            <a:avLst/>
          </a:prstGeom>
        </p:spPr>
        <p:txBody>
          <a:bodyPr wrap="square">
            <a:spAutoFit/>
          </a:bodyPr>
          <a:lstStyle/>
          <a:p>
            <a:pPr lvl="0" defTabSz="912813" eaLnBrk="0" fontAlgn="base" hangingPunct="0">
              <a:spcBef>
                <a:spcPct val="0"/>
              </a:spcBef>
              <a:spcAft>
                <a:spcPct val="0"/>
              </a:spcAft>
              <a:defRPr/>
            </a:pPr>
            <a:r>
              <a:rPr lang="en-US" altLang="de-DE" sz="1600" b="1" kern="0" dirty="0" smtClean="0">
                <a:solidFill>
                  <a:srgbClr val="000000"/>
                </a:solidFill>
                <a:latin typeface="Arial" pitchFamily="34" charset="0"/>
                <a:ea typeface="ＭＳ Ｐゴシック" pitchFamily="34" charset="-128"/>
              </a:rPr>
              <a:t>B</a:t>
            </a:r>
            <a:r>
              <a:rPr lang="ja-JP" altLang="en-US" sz="1600" b="1" kern="0" dirty="0" smtClean="0">
                <a:solidFill>
                  <a:srgbClr val="000000"/>
                </a:solidFill>
                <a:latin typeface="Arial" pitchFamily="34" charset="0"/>
                <a:ea typeface="ＭＳ Ｐゴシック" pitchFamily="34" charset="-128"/>
              </a:rPr>
              <a:t>’</a:t>
            </a:r>
            <a:r>
              <a:rPr lang="en-US" altLang="ja-JP" sz="1600" b="1" kern="0" dirty="0">
                <a:solidFill>
                  <a:srgbClr val="000000"/>
                </a:solidFill>
                <a:latin typeface="Arial" pitchFamily="34" charset="0"/>
                <a:ea typeface="ＭＳ Ｐゴシック" pitchFamily="34" charset="-128"/>
              </a:rPr>
              <a:t>s BEVORZUGTE ALLOKATION</a:t>
            </a:r>
          </a:p>
          <a:p>
            <a:pPr lvl="0" defTabSz="912813" eaLnBrk="0" fontAlgn="base" hangingPunct="0">
              <a:spcBef>
                <a:spcPct val="0"/>
              </a:spcBef>
              <a:spcAft>
                <a:spcPct val="0"/>
              </a:spcAft>
              <a:defRPr/>
            </a:pPr>
            <a:r>
              <a:rPr lang="en-US" altLang="de-DE" sz="1600" b="1" kern="0" dirty="0">
                <a:solidFill>
                  <a:srgbClr val="000000"/>
                </a:solidFill>
                <a:latin typeface="Arial" pitchFamily="34" charset="0"/>
                <a:ea typeface="ＭＳ Ｐゴシック" pitchFamily="34" charset="-128"/>
              </a:rPr>
              <a:t>IST PARETO-INEFFIZIENT.</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9857039">
            <a:off x="3313952" y="5237706"/>
            <a:ext cx="690471" cy="627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Line 27"/>
          <p:cNvSpPr>
            <a:spLocks noChangeShapeType="1"/>
          </p:cNvSpPr>
          <p:nvPr/>
        </p:nvSpPr>
        <p:spPr bwMode="auto">
          <a:xfrm>
            <a:off x="1585913" y="5507038"/>
            <a:ext cx="2336800" cy="0"/>
          </a:xfrm>
          <a:prstGeom prst="line">
            <a:avLst/>
          </a:prstGeom>
          <a:noFill/>
          <a:ln w="127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42" name="Line 29"/>
          <p:cNvSpPr>
            <a:spLocks noChangeShapeType="1"/>
          </p:cNvSpPr>
          <p:nvPr/>
        </p:nvSpPr>
        <p:spPr bwMode="auto">
          <a:xfrm flipH="1">
            <a:off x="3914580" y="5518933"/>
            <a:ext cx="2309812" cy="0"/>
          </a:xfrm>
          <a:prstGeom prst="line">
            <a:avLst/>
          </a:prstGeom>
          <a:noFill/>
          <a:ln w="127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43" name="Rectangle 28"/>
          <p:cNvSpPr>
            <a:spLocks noChangeArrowheads="1"/>
          </p:cNvSpPr>
          <p:nvPr/>
        </p:nvSpPr>
        <p:spPr bwMode="auto">
          <a:xfrm>
            <a:off x="2460625" y="5237163"/>
            <a:ext cx="399148" cy="33919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err="1"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err="1" smtClean="0">
                <a:ln>
                  <a:noFill/>
                </a:ln>
                <a:solidFill>
                  <a:srgbClr val="000000"/>
                </a:solidFill>
                <a:effectLst/>
                <a:uLnTx/>
                <a:uFillTx/>
                <a:latin typeface="Arial" pitchFamily="34" charset="0"/>
                <a:ea typeface="ＭＳ Ｐゴシック" pitchFamily="34" charset="-128"/>
              </a:rPr>
              <a:t>A</a:t>
            </a:r>
            <a:endPar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endParaRPr>
          </a:p>
        </p:txBody>
      </p:sp>
      <p:sp>
        <p:nvSpPr>
          <p:cNvPr id="44" name="Rectangle 30"/>
          <p:cNvSpPr>
            <a:spLocks noChangeArrowheads="1"/>
          </p:cNvSpPr>
          <p:nvPr/>
        </p:nvSpPr>
        <p:spPr bwMode="auto">
          <a:xfrm flipH="1">
            <a:off x="4843463" y="5237163"/>
            <a:ext cx="399148" cy="33919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err="1"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err="1" smtClean="0">
                <a:ln>
                  <a:noFill/>
                </a:ln>
                <a:solidFill>
                  <a:srgbClr val="000000"/>
                </a:solidFill>
                <a:effectLst/>
                <a:uLnTx/>
                <a:uFillTx/>
                <a:latin typeface="Arial" pitchFamily="34" charset="0"/>
                <a:ea typeface="ＭＳ Ｐゴシック" pitchFamily="34" charset="-128"/>
              </a:rPr>
              <a:t>B</a:t>
            </a:r>
            <a:endPar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endParaRPr>
          </a:p>
        </p:txBody>
      </p:sp>
      <p:sp>
        <p:nvSpPr>
          <p:cNvPr id="45" name="Rectangle 11"/>
          <p:cNvSpPr>
            <a:spLocks noChangeArrowheads="1"/>
          </p:cNvSpPr>
          <p:nvPr/>
        </p:nvSpPr>
        <p:spPr bwMode="auto">
          <a:xfrm>
            <a:off x="2365375" y="5569998"/>
            <a:ext cx="399148"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A</a:t>
            </a:r>
          </a:p>
        </p:txBody>
      </p:sp>
      <p:sp>
        <p:nvSpPr>
          <p:cNvPr id="46" name="Line 25"/>
          <p:cNvSpPr>
            <a:spLocks noChangeShapeType="1"/>
          </p:cNvSpPr>
          <p:nvPr/>
        </p:nvSpPr>
        <p:spPr bwMode="auto">
          <a:xfrm>
            <a:off x="2778217" y="5803900"/>
            <a:ext cx="519113" cy="0"/>
          </a:xfrm>
          <a:prstGeom prst="line">
            <a:avLst/>
          </a:prstGeom>
          <a:noFill/>
          <a:ln w="254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47" name="Rectangle 20"/>
          <p:cNvSpPr>
            <a:spLocks noChangeArrowheads="1"/>
          </p:cNvSpPr>
          <p:nvPr/>
        </p:nvSpPr>
        <p:spPr bwMode="auto">
          <a:xfrm flipH="1">
            <a:off x="5323681" y="5543793"/>
            <a:ext cx="399148"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l"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algn="l"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algn="l"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algn="l"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algn="l"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l"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B</a:t>
            </a:r>
          </a:p>
        </p:txBody>
      </p:sp>
      <p:sp>
        <p:nvSpPr>
          <p:cNvPr id="48" name="Line 26"/>
          <p:cNvSpPr>
            <a:spLocks noChangeShapeType="1"/>
          </p:cNvSpPr>
          <p:nvPr/>
        </p:nvSpPr>
        <p:spPr bwMode="auto">
          <a:xfrm flipH="1">
            <a:off x="4824942" y="5803900"/>
            <a:ext cx="519112" cy="0"/>
          </a:xfrm>
          <a:prstGeom prst="line">
            <a:avLst/>
          </a:prstGeom>
          <a:noFill/>
          <a:ln w="254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de-DE" sz="32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Tree>
    <p:extLst>
      <p:ext uri="{BB962C8B-B14F-4D97-AF65-F5344CB8AC3E}">
        <p14:creationId xmlns:p14="http://schemas.microsoft.com/office/powerpoint/2010/main" val="2252573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7063" y="1497650"/>
            <a:ext cx="8695857" cy="370908"/>
          </a:xfrm>
        </p:spPr>
        <p:txBody>
          <a:bodyPr/>
          <a:lstStyle/>
          <a:p>
            <a:r>
              <a:rPr lang="de-DE" dirty="0" smtClean="0"/>
              <a:t>Der </a:t>
            </a:r>
            <a:r>
              <a:rPr lang="de-DE" dirty="0" err="1" smtClean="0"/>
              <a:t>ansatz</a:t>
            </a:r>
            <a:r>
              <a:rPr lang="de-DE" dirty="0" smtClean="0"/>
              <a:t> von Coase</a:t>
            </a:r>
            <a:endParaRPr lang="de-DE" dirty="0"/>
          </a:p>
        </p:txBody>
      </p:sp>
      <p:sp>
        <p:nvSpPr>
          <p:cNvPr id="3" name="Inhaltsplatzhalter 2"/>
          <p:cNvSpPr>
            <a:spLocks noGrp="1"/>
          </p:cNvSpPr>
          <p:nvPr>
            <p:ph idx="1"/>
          </p:nvPr>
        </p:nvSpPr>
        <p:spPr/>
        <p:txBody>
          <a:bodyPr/>
          <a:lstStyle/>
          <a:p>
            <a:r>
              <a:rPr lang="de-DE" sz="1600" b="0" dirty="0" smtClean="0">
                <a:latin typeface="Arial" panose="020B0604020202020204" pitchFamily="34" charset="0"/>
                <a:cs typeface="Arial" panose="020B0604020202020204" pitchFamily="34" charset="0"/>
              </a:rPr>
              <a:t>Wenn a und b nicht geld gegen zigarrenrauch tauschen können, dann ist das ergebnis ineffizient: entweder gibt es zu viel rauch (</a:t>
            </a:r>
            <a:r>
              <a:rPr lang="de-DE" sz="1600" b="0" dirty="0" err="1" smtClean="0">
                <a:latin typeface="Arial" panose="020B0604020202020204" pitchFamily="34" charset="0"/>
                <a:cs typeface="Arial" panose="020B0604020202020204" pitchFamily="34" charset="0"/>
              </a:rPr>
              <a:t>a‘</a:t>
            </a:r>
            <a:r>
              <a:rPr lang="de-DE" sz="1600" b="0" cap="none" dirty="0" err="1" smtClean="0">
                <a:latin typeface="Arial" panose="020B0604020202020204" pitchFamily="34" charset="0"/>
                <a:cs typeface="Arial" panose="020B0604020202020204" pitchFamily="34" charset="0"/>
              </a:rPr>
              <a:t>s</a:t>
            </a:r>
            <a:r>
              <a:rPr lang="de-DE" sz="1600" b="0" dirty="0" smtClean="0">
                <a:latin typeface="Arial" panose="020B0604020202020204" pitchFamily="34" charset="0"/>
                <a:cs typeface="Arial" panose="020B0604020202020204" pitchFamily="34" charset="0"/>
              </a:rPr>
              <a:t> bevorzugte entscheidung) oder zu wenig rauch (</a:t>
            </a:r>
            <a:r>
              <a:rPr lang="de-DE" sz="1600" b="0" dirty="0" err="1" smtClean="0">
                <a:latin typeface="Arial" panose="020B0604020202020204" pitchFamily="34" charset="0"/>
                <a:cs typeface="Arial" panose="020B0604020202020204" pitchFamily="34" charset="0"/>
              </a:rPr>
              <a:t>b‘</a:t>
            </a:r>
            <a:r>
              <a:rPr lang="de-DE" sz="1600" b="0" cap="none" dirty="0" err="1" smtClean="0">
                <a:latin typeface="Arial" panose="020B0604020202020204" pitchFamily="34" charset="0"/>
                <a:cs typeface="Arial" panose="020B0604020202020204" pitchFamily="34" charset="0"/>
              </a:rPr>
              <a:t>s</a:t>
            </a:r>
            <a:r>
              <a:rPr lang="de-DE" sz="1600" b="0" dirty="0" smtClean="0">
                <a:latin typeface="Arial" panose="020B0604020202020204" pitchFamily="34" charset="0"/>
                <a:cs typeface="Arial" panose="020B0604020202020204" pitchFamily="34" charset="0"/>
              </a:rPr>
              <a:t> bevorzugte entscheidung). </a:t>
            </a:r>
          </a:p>
          <a:p>
            <a:r>
              <a:rPr lang="de-DE" sz="1600" b="0" dirty="0" smtClean="0">
                <a:latin typeface="Arial" panose="020B0604020202020204" pitchFamily="34" charset="0"/>
                <a:cs typeface="Arial" panose="020B0604020202020204" pitchFamily="34" charset="0"/>
              </a:rPr>
              <a:t>Ronald </a:t>
            </a:r>
            <a:r>
              <a:rPr lang="de-DE" sz="1600" b="0" dirty="0" err="1" smtClean="0">
                <a:latin typeface="Arial" panose="020B0604020202020204" pitchFamily="34" charset="0"/>
                <a:cs typeface="Arial" panose="020B0604020202020204" pitchFamily="34" charset="0"/>
              </a:rPr>
              <a:t>coase</a:t>
            </a:r>
            <a:r>
              <a:rPr lang="de-DE" sz="1600" b="0" dirty="0" smtClean="0">
                <a:latin typeface="Arial" panose="020B0604020202020204" pitchFamily="34" charset="0"/>
                <a:cs typeface="Arial" panose="020B0604020202020204" pitchFamily="34" charset="0"/>
              </a:rPr>
              <a:t> erkannte, dass die meisten probleme mit externen effekten auf unzureichende spezifikation der eigentumsrechte zurückzuführen sind, wodurch es keine märkte zur internalisierung von kosten und nutzen gibt. </a:t>
            </a:r>
          </a:p>
          <a:p>
            <a:r>
              <a:rPr lang="de-DE" sz="1600" b="0" dirty="0" smtClean="0">
                <a:latin typeface="Arial" panose="020B0604020202020204" pitchFamily="34" charset="0"/>
                <a:cs typeface="Arial" panose="020B0604020202020204" pitchFamily="34" charset="0"/>
              </a:rPr>
              <a:t>Unter internalisierung versteht man, dass der verursacher die kosten (den nutzen) zur gänze trägt (erhält). </a:t>
            </a:r>
          </a:p>
          <a:p>
            <a:r>
              <a:rPr lang="de-DE" sz="1600" b="0" dirty="0" smtClean="0">
                <a:latin typeface="Arial" panose="020B0604020202020204" pitchFamily="34" charset="0"/>
                <a:cs typeface="Arial" panose="020B0604020202020204" pitchFamily="34" charset="0"/>
              </a:rPr>
              <a:t>Angenommen akteur b erhält das recht zu sauberer luft. </a:t>
            </a:r>
          </a:p>
          <a:p>
            <a:r>
              <a:rPr lang="de-DE" sz="1600" b="0" dirty="0" smtClean="0">
                <a:latin typeface="Arial" panose="020B0604020202020204" pitchFamily="34" charset="0"/>
                <a:cs typeface="Arial" panose="020B0604020202020204" pitchFamily="34" charset="0"/>
              </a:rPr>
              <a:t>Er kann dann ‚rechte zum rauchen‘ an a zum preis von </a:t>
            </a:r>
            <a:r>
              <a:rPr lang="de-DE" sz="1600" b="0" cap="none" dirty="0" smtClean="0">
                <a:latin typeface="Arial" panose="020B0604020202020204" pitchFamily="34" charset="0"/>
                <a:cs typeface="Arial" panose="020B0604020202020204" pitchFamily="34" charset="0"/>
              </a:rPr>
              <a:t>p(R</a:t>
            </a:r>
            <a:r>
              <a:rPr lang="de-DE" sz="1600" b="0" baseline="-25000" dirty="0" smtClean="0">
                <a:latin typeface="Arial" panose="020B0604020202020204" pitchFamily="34" charset="0"/>
                <a:cs typeface="Arial" panose="020B0604020202020204" pitchFamily="34" charset="0"/>
              </a:rPr>
              <a:t>a</a:t>
            </a:r>
            <a:r>
              <a:rPr lang="de-DE" sz="1600" b="0" dirty="0" smtClean="0">
                <a:latin typeface="Arial" panose="020B0604020202020204" pitchFamily="34" charset="0"/>
                <a:cs typeface="Arial" panose="020B0604020202020204" pitchFamily="34" charset="0"/>
              </a:rPr>
              <a:t>) verkaufen. </a:t>
            </a:r>
          </a:p>
        </p:txBody>
      </p:sp>
      <p:sp>
        <p:nvSpPr>
          <p:cNvPr id="4" name="Foliennummernplatzhalter 3"/>
          <p:cNvSpPr>
            <a:spLocks noGrp="1"/>
          </p:cNvSpPr>
          <p:nvPr>
            <p:ph type="sldNum" sz="quarter" idx="12"/>
          </p:nvPr>
        </p:nvSpPr>
        <p:spPr/>
        <p:txBody>
          <a:bodyPr/>
          <a:lstStyle/>
          <a:p>
            <a:fld id="{B03C7EDE-C1C1-4A17-8A67-66AA4FFFB732}" type="slidenum">
              <a:rPr lang="de-DE" smtClean="0"/>
              <a:pPr/>
              <a:t>9</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2981020305"/>
      </p:ext>
    </p:extLst>
  </p:cSld>
  <p:clrMapOvr>
    <a:masterClrMapping/>
  </p:clrMapOvr>
  <p:timing>
    <p:tnLst>
      <p:par>
        <p:cTn id="1" dur="indefinite" restart="never" nodeType="tmRoot"/>
      </p:par>
    </p:tnLst>
  </p:timing>
</p:sld>
</file>

<file path=ppt/theme/theme1.xml><?xml version="1.0" encoding="utf-8"?>
<a:theme xmlns:a="http://schemas.openxmlformats.org/drawingml/2006/main" name="2015_deGruyter_ppt_screen_template_Arial">
  <a:themeElements>
    <a:clrScheme name="deGruyter-2015">
      <a:dk1>
        <a:srgbClr val="000000"/>
      </a:dk1>
      <a:lt1>
        <a:srgbClr val="FFFFFF"/>
      </a:lt1>
      <a:dk2>
        <a:srgbClr val="000000"/>
      </a:dk2>
      <a:lt2>
        <a:srgbClr val="FFFFFF"/>
      </a:lt2>
      <a:accent1>
        <a:srgbClr val="B7AD47"/>
      </a:accent1>
      <a:accent2>
        <a:srgbClr val="3F4C6C"/>
      </a:accent2>
      <a:accent3>
        <a:srgbClr val="6C97AE"/>
      </a:accent3>
      <a:accent4>
        <a:srgbClr val="8B5261"/>
      </a:accent4>
      <a:accent5>
        <a:srgbClr val="BDBEBE"/>
      </a:accent5>
      <a:accent6>
        <a:srgbClr val="EB8667"/>
      </a:accent6>
      <a:hlink>
        <a:srgbClr val="595959"/>
      </a:hlink>
      <a:folHlink>
        <a:srgbClr val="3F3F3F"/>
      </a:folHlink>
    </a:clrScheme>
    <a:fontScheme name="DeGruyter_Pitch">
      <a:majorFont>
        <a:latin typeface="Arial"/>
        <a:ea typeface=""/>
        <a:cs typeface=""/>
      </a:majorFont>
      <a:minorFont>
        <a:latin typeface="Times New Roman"/>
        <a:ea typeface=""/>
        <a:cs typeface=""/>
      </a:minorFont>
    </a:fontScheme>
    <a:fmtScheme name="Rauchglas">
      <a:fillStyleLst>
        <a:solidFill>
          <a:schemeClr val="phClr"/>
        </a:solidFill>
        <a:gradFill rotWithShape="1">
          <a:gsLst>
            <a:gs pos="0">
              <a:schemeClr val="phClr">
                <a:tint val="83000"/>
                <a:shade val="100000"/>
                <a:satMod val="100000"/>
              </a:schemeClr>
            </a:gs>
            <a:gs pos="100000">
              <a:schemeClr val="phClr">
                <a:tint val="61000"/>
                <a:alpha val="100000"/>
                <a:satMod val="180000"/>
              </a:schemeClr>
            </a:gs>
          </a:gsLst>
          <a:path path="circle">
            <a:fillToRect l="100000" t="100000" r="100000" b="100000"/>
          </a:path>
        </a:gradFill>
        <a:gradFill rotWithShape="1">
          <a:gsLst>
            <a:gs pos="0">
              <a:schemeClr val="phClr">
                <a:shade val="85000"/>
              </a:schemeClr>
            </a:gs>
            <a:gs pos="100000">
              <a:schemeClr val="phClr">
                <a:tint val="90000"/>
                <a:alpha val="100000"/>
                <a:satMod val="18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effectStyle>
        <a:effectStyle>
          <a:effectLst/>
        </a:effectStyle>
        <a:effectStyle>
          <a:effectLst>
            <a:outerShdw blurRad="44450" dist="21590" dir="5400000" rotWithShape="0">
              <a:srgbClr val="000000">
                <a:alpha val="40000"/>
              </a:srgbClr>
            </a:outerShdw>
          </a:effectLst>
          <a:scene3d>
            <a:camera prst="orthographicFront">
              <a:rot lat="0" lon="0" rev="0"/>
            </a:camera>
            <a:lightRig rig="flat" dir="t">
              <a:rot lat="0" lon="0" rev="3600000"/>
            </a:lightRig>
          </a:scene3d>
          <a:sp3d prstMaterial="flat">
            <a:bevelT w="28575" h="41275"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noAutofit/>
      </a:bodyPr>
      <a:lstStyle>
        <a:defPPr>
          <a:defRPr sz="1200" dirty="0" err="1" smtClean="0"/>
        </a:defPPr>
      </a:lstStyle>
    </a:txDef>
  </a:objectDefaults>
  <a:extraClrSchemeLst/>
  <a:extLst>
    <a:ext uri="{05A4C25C-085E-4340-85A3-A5531E510DB2}">
      <thm15:themeFamily xmlns:thm15="http://schemas.microsoft.com/office/thememl/2012/main" name="DeGruyter_Arial" id="{5316AAEB-0FEC-47CB-B364-E3BD361AD818}" vid="{CA220D4E-E32A-42AD-9495-625EF72F7ED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1372</Words>
  <Application>Microsoft Office PowerPoint</Application>
  <PresentationFormat>A4-Papier (210x297 mm)</PresentationFormat>
  <Paragraphs>292</Paragraphs>
  <Slides>28</Slides>
  <Notes>0</Notes>
  <HiddenSlides>0</HiddenSlides>
  <MMClips>0</MMClips>
  <ScaleCrop>false</ScaleCrop>
  <HeadingPairs>
    <vt:vector size="8" baseType="variant">
      <vt:variant>
        <vt:lpstr>Verwendete Schriftarten</vt:lpstr>
      </vt:variant>
      <vt:variant>
        <vt:i4>5</vt:i4>
      </vt:variant>
      <vt:variant>
        <vt:lpstr>Design</vt:lpstr>
      </vt:variant>
      <vt:variant>
        <vt:i4>1</vt:i4>
      </vt:variant>
      <vt:variant>
        <vt:lpstr>Eingebettete OLE-Server</vt:lpstr>
      </vt:variant>
      <vt:variant>
        <vt:i4>1</vt:i4>
      </vt:variant>
      <vt:variant>
        <vt:lpstr>Folientitel</vt:lpstr>
      </vt:variant>
      <vt:variant>
        <vt:i4>28</vt:i4>
      </vt:variant>
    </vt:vector>
  </HeadingPairs>
  <TitlesOfParts>
    <vt:vector size="35" baseType="lpstr">
      <vt:lpstr>Times New Roman</vt:lpstr>
      <vt:lpstr>Symbol</vt:lpstr>
      <vt:lpstr>Arial</vt:lpstr>
      <vt:lpstr>Wingdings 3</vt:lpstr>
      <vt:lpstr>ＭＳ Ｐゴシック</vt:lpstr>
      <vt:lpstr>2015_deGruyter_ppt_screen_template_Arial</vt:lpstr>
      <vt:lpstr>Formel</vt:lpstr>
      <vt:lpstr>35. kapitel</vt:lpstr>
      <vt:lpstr>Externe effekte – grundbegriffe </vt:lpstr>
      <vt:lpstr>Externe effekte und eigentumsrechte </vt:lpstr>
      <vt:lpstr>Externe effekte und effizienz </vt:lpstr>
      <vt:lpstr>Ineffizienz und negative externe effekte </vt:lpstr>
      <vt:lpstr>Indifferenzkurven für akteur a – geld und rauch sind güter </vt:lpstr>
      <vt:lpstr>Indifferenzkurven für akteur b – geld IST EIN GUT, rauch ein ungut </vt:lpstr>
      <vt:lpstr>Effiziente allokationen, bevorzugte allokationen</vt:lpstr>
      <vt:lpstr>Der ansatz von Coase</vt:lpstr>
      <vt:lpstr>Effiziente allokation: B hat das recht auf saubere luft</vt:lpstr>
      <vt:lpstr>Effiziente allokation: A hat das recht zu rauchen</vt:lpstr>
      <vt:lpstr>ALLOKATION DER EIGENTUMSRECHTE UND Ausmaß des Rauchs</vt:lpstr>
      <vt:lpstr>Externe effekte, eigentumsrechte und quasilineare präferenzen</vt:lpstr>
      <vt:lpstr>Das coase-theorem </vt:lpstr>
      <vt:lpstr>Externe effekte in der produktion – ein modell </vt:lpstr>
      <vt:lpstr>Gewinnmaximierung des stahlerzeugers  </vt:lpstr>
      <vt:lpstr>Gewinnmaximierung der fischerei</vt:lpstr>
      <vt:lpstr>INTERNALISIERUNG EXTERNER EFFEKTE DURCH FUSION </vt:lpstr>
      <vt:lpstr>INTERNALISIERUNG Externer Effekte UND EFFIZIENZ </vt:lpstr>
      <vt:lpstr>Coase und externe effekte in der produktion: DIE FISCHEREI </vt:lpstr>
      <vt:lpstr>Coase und externe effekte in der produktion: DER STAHLERZEUGER</vt:lpstr>
      <vt:lpstr>Coase und externe effekte in der produktion: DER MARKT FÜR VERSCHMUTZUNGSRECHTE</vt:lpstr>
      <vt:lpstr>DIE TRAGÖDIE DER ALLMENDE </vt:lpstr>
      <vt:lpstr>ALLMENDE: DIE OPTIMALE ZAHL AN KÜHEN, grafisch</vt:lpstr>
      <vt:lpstr>ALLMENDE: Individuelles gewinnstreben</vt:lpstr>
      <vt:lpstr>ALLMENDE: DIE OPTIMALE ZAHL AN KÜHEN</vt:lpstr>
      <vt:lpstr>Allmende: individuelles Interesse vs. Gesamtheit der Dorfbewohner</vt:lpstr>
      <vt:lpstr>Aktuelle tragödien durch übernutzung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subject>Arial</dc:subject>
  <dc:creator/>
  <cp:keywords>Pitchbook</cp:keywords>
  <cp:lastModifiedBy/>
  <cp:revision>1</cp:revision>
  <dcterms:created xsi:type="dcterms:W3CDTF">2015-03-16T08:37:03Z</dcterms:created>
  <dcterms:modified xsi:type="dcterms:W3CDTF">2016-08-17T10:58:16Z</dcterms:modified>
</cp:coreProperties>
</file>